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82" r:id="rId2"/>
    <p:sldId id="377" r:id="rId3"/>
    <p:sldId id="385" r:id="rId4"/>
    <p:sldId id="396" r:id="rId5"/>
    <p:sldId id="386" r:id="rId6"/>
    <p:sldId id="330" r:id="rId7"/>
    <p:sldId id="329" r:id="rId8"/>
    <p:sldId id="327" r:id="rId9"/>
    <p:sldId id="397" r:id="rId10"/>
    <p:sldId id="402" r:id="rId11"/>
    <p:sldId id="398" r:id="rId12"/>
    <p:sldId id="400" r:id="rId13"/>
    <p:sldId id="403" r:id="rId14"/>
    <p:sldId id="404" r:id="rId15"/>
    <p:sldId id="399" r:id="rId16"/>
    <p:sldId id="392" r:id="rId17"/>
    <p:sldId id="393" r:id="rId18"/>
    <p:sldId id="405" r:id="rId19"/>
    <p:sldId id="36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00CCFF"/>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5"/>
    <p:restoredTop sz="92185" autoAdjust="0"/>
  </p:normalViewPr>
  <p:slideViewPr>
    <p:cSldViewPr snapToGrid="0" snapToObjects="1">
      <p:cViewPr varScale="1">
        <p:scale>
          <a:sx n="88" d="100"/>
          <a:sy n="88" d="100"/>
        </p:scale>
        <p:origin x="90" y="222"/>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11/2/2019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the opportunity to provide an overview of the findings and recommendations of the Special Commission on Local and Regional Public Health</a:t>
            </a: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2277385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shows municipalities</a:t>
            </a:r>
            <a:r>
              <a:rPr lang="en-US" baseline="0" dirty="0"/>
              <a:t> that are in shared services arrangements or public health districts. Each of the 15 shaded areas represent arrangements in which there is shared governance. I call your attention to the cities and town that are not shaded – they represent nearly 70 percent of cities and towns and 80 percent of the population.</a:t>
            </a: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319323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Data to measure local public health system performance is limited. While other states have a formal process by which local public health jurisdictions report on a variety of system measure to the state department of public health, Massachusetts has a patchwork system of categorical reporting requirements.</a:t>
            </a:r>
          </a:p>
          <a:p>
            <a:endParaRPr lang="en-US" baseline="0" dirty="0"/>
          </a:p>
          <a:p>
            <a:r>
              <a:rPr lang="en-US" baseline="0" dirty="0"/>
              <a:t>The Commission recommended taking steps to improve the data collection system to approach systems in place in other states.</a:t>
            </a:r>
          </a:p>
        </p:txBody>
      </p:sp>
      <p:sp>
        <p:nvSpPr>
          <p:cNvPr id="4" name="Slide Number Placeholder 3"/>
          <p:cNvSpPr>
            <a:spLocks noGrp="1"/>
          </p:cNvSpPr>
          <p:nvPr>
            <p:ph type="sldNum" sz="quarter" idx="10"/>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274575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Commission found that the lack of workforce credentials contributes to the variability in the capacity of local public health authorities to provide public health services and protections.</a:t>
            </a:r>
          </a:p>
          <a:p>
            <a:endParaRPr lang="en-US" baseline="0" dirty="0"/>
          </a:p>
          <a:p>
            <a:r>
              <a:rPr lang="en-US" baseline="0" dirty="0"/>
              <a:t>The Commission recommended a detailed set of standards for the local public health workforce that is on pages 61 and 62 of the report.</a:t>
            </a:r>
          </a:p>
        </p:txBody>
      </p:sp>
      <p:sp>
        <p:nvSpPr>
          <p:cNvPr id="4" name="Slide Number Placeholder 3"/>
          <p:cNvSpPr>
            <a:spLocks noGrp="1"/>
          </p:cNvSpPr>
          <p:nvPr>
            <p:ph type="sldNum" sz="quarter" idx="10"/>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2745754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depth and breadth of local public health protections, like many other municipal services that are supported largely by local tax revenue, varies from municipality to municipality.</a:t>
            </a:r>
          </a:p>
          <a:p>
            <a:endParaRPr lang="en-US" baseline="0" dirty="0"/>
          </a:p>
          <a:p>
            <a:r>
              <a:rPr lang="en-US" baseline="0" dirty="0"/>
              <a:t>The Commission recognized that investing more funding to achieve equity in system capacity across municipalities is not the solution. The appropriate use of existing resources is a necessary step.</a:t>
            </a:r>
          </a:p>
        </p:txBody>
      </p:sp>
      <p:sp>
        <p:nvSpPr>
          <p:cNvPr id="4" name="Slide Number Placeholder 3"/>
          <p:cNvSpPr>
            <a:spLocks noGrp="1"/>
          </p:cNvSpPr>
          <p:nvPr>
            <p:ph type="sldNum" sz="quarter" idx="10"/>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274575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Commission believed that a successor entity is necessary to monitor and inform progress on is recommendations. It met its obligation in submitting its final report.</a:t>
            </a:r>
          </a:p>
        </p:txBody>
      </p:sp>
      <p:sp>
        <p:nvSpPr>
          <p:cNvPr id="4" name="Slide Number Placeholder 3"/>
          <p:cNvSpPr>
            <a:spLocks noGrp="1"/>
          </p:cNvSpPr>
          <p:nvPr>
            <p:ph type="sldNum" sz="quarter" idx="10"/>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745754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t>An important</a:t>
            </a:r>
            <a:r>
              <a:rPr lang="en-US" sz="2000" baseline="0" dirty="0"/>
              <a:t> first step in the advancing the Commission’s recommendations is the creation of an advisory committee to monitor and inform implementation of the recommendations. Working groups will focus on priority recommendations – shared services, workforce credentials, and DPH/DEP administrative actions. The administrative actions are suggestions for DPH and DEP to change some policies and procedures to improve efficiency. For example, allowing public health districts to submit a single report rather than several individual ones.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baseline="0" dirty="0"/>
              <a:t>The advisory committee will meet less frequently than the Commission</a:t>
            </a:r>
            <a:endParaRPr lang="en-US" sz="2000" dirty="0"/>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3193236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recommended the</a:t>
            </a:r>
            <a:r>
              <a:rPr lang="en-US" baseline="0" dirty="0"/>
              <a:t> formation of new formal arrangements for sharing services and the expansion of existing public health districts and shared services. The expansions would allow the inclusion of more municipalities to an existing district and/or providing a more comprehensive set of services and protections.</a:t>
            </a:r>
          </a:p>
          <a:p>
            <a:endParaRPr lang="en-US" baseline="0" dirty="0"/>
          </a:p>
          <a:p>
            <a:r>
              <a:rPr lang="en-US" baseline="0" dirty="0"/>
              <a:t>As a result of the Commission’s work, the FY2020 budget includes $500,000 for shared public services in the DPH administrative account. We expect to release an RFR this month for </a:t>
            </a:r>
            <a:r>
              <a:rPr lang="en-US" baseline="0" dirty="0" err="1"/>
              <a:t>upt</a:t>
            </a:r>
            <a:r>
              <a:rPr lang="en-US" baseline="0" dirty="0"/>
              <a:t> to 3 new shared services arrangements and the expansion of up to 3 existing public health districts.</a:t>
            </a:r>
          </a:p>
          <a:p>
            <a:endParaRPr lang="en-US" baseline="0" dirty="0"/>
          </a:p>
          <a:p>
            <a:r>
              <a:rPr lang="en-US" baseline="0" dirty="0"/>
              <a:t>We expect the shared services programs to begin on January 1</a:t>
            </a:r>
            <a:r>
              <a:rPr lang="en-US" baseline="30000" dirty="0"/>
              <a:t>st</a:t>
            </a:r>
            <a:r>
              <a:rPr lang="en-US" baseline="0" dirty="0"/>
              <a:t>.</a:t>
            </a: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3193236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recommended the creation of</a:t>
            </a:r>
            <a:r>
              <a:rPr lang="en-US" baseline="0" dirty="0"/>
              <a:t> standards for the local public health workforce.</a:t>
            </a:r>
          </a:p>
          <a:p>
            <a:endParaRPr lang="en-US" baseline="0" dirty="0"/>
          </a:p>
          <a:p>
            <a:r>
              <a:rPr lang="en-US" baseline="0" dirty="0"/>
              <a:t>These standards included </a:t>
            </a:r>
          </a:p>
          <a:p>
            <a:endParaRPr lang="en-US" baseline="0" dirty="0"/>
          </a:p>
          <a:p>
            <a:pPr marL="171450" indent="-171450">
              <a:buFont typeface="Arial" panose="020B0604020202020204" pitchFamily="34" charset="0"/>
              <a:buChar char="•"/>
            </a:pPr>
            <a:r>
              <a:rPr lang="en-US" baseline="0" dirty="0"/>
              <a:t>a level of academic preparation consistent with the position held (for example, public health director, health agent, health inspector, public health nurse)</a:t>
            </a:r>
          </a:p>
          <a:p>
            <a:pPr marL="171450" indent="-171450">
              <a:buFont typeface="Arial" panose="020B0604020202020204" pitchFamily="34" charset="0"/>
              <a:buChar char="•"/>
            </a:pPr>
            <a:r>
              <a:rPr lang="en-US" baseline="0" dirty="0"/>
              <a:t>Certifications such as certified health officer and registered sanitarian</a:t>
            </a:r>
          </a:p>
          <a:p>
            <a:pPr marL="171450" indent="-171450">
              <a:buFont typeface="Arial" panose="020B0604020202020204" pitchFamily="34" charset="0"/>
              <a:buChar char="•"/>
            </a:pPr>
            <a:r>
              <a:rPr lang="en-US" baseline="0" dirty="0"/>
              <a:t>Training requirements such as the Foundations of Local Public Health Practice course offered by the DPH-funded Local Public Health Institute at the BU School of Public Health.</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In its deliberations, the Commission was informed of current challenges with the boards associated with the certified health officers and registered sanitarians. These challenges include appointments to fill vacancies and infrequent meetings. A working group will be convened to explore solutions – including moving the boards to DPH from the Division of Professional Licensure at the Executive Office of Consumer Affairs as an administrative function.</a:t>
            </a:r>
          </a:p>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3193236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provided a blueprint</a:t>
            </a:r>
            <a:r>
              <a:rPr lang="en-US" baseline="0" dirty="0"/>
              <a:t> to move the Massachusetts local public health system to one in which every resident of the Commonwealth receives the same set of local public health services and protections. Thank you for the opportunity to provide </a:t>
            </a:r>
            <a:r>
              <a:rPr lang="en-US" baseline="0"/>
              <a:t>this overview.</a:t>
            </a:r>
            <a:endParaRPr lang="en-US" baseline="0" dirty="0"/>
          </a:p>
          <a:p>
            <a:endParaRPr lang="en-US" baseline="0" dirty="0"/>
          </a:p>
          <a:p>
            <a:r>
              <a:rPr lang="en-US" baseline="0" dirty="0"/>
              <a:t>I welcome your questions and comments.</a:t>
            </a: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65683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Special Commission on Local and Regional Public Health completed its work with the approval of its final report – Blueprint for Public Health Excellence: Recommendations for Improved Effectiveness and Efficiency of Local Public Health Protections at its June 2019 meeting. The Commission was established by Chapter 3of the Acts of 2016 to </a:t>
            </a:r>
            <a:r>
              <a:rPr lang="en-US" b="0" dirty="0"/>
              <a:t>assess the effectiveness and efficiency of municipal and regional public health systems and … make recommendations regarding how to strengthen the delivery of public health services and preventive measures.</a:t>
            </a:r>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429146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Commission was created in response to documented areas of the local public health system that need improvement. There are disparities in the capacity of local public health authorities to provide legally mandated services. Where you live often determines whether you have access to a basic level of public health services. In the absence of credentials for the local public health workforce (board of health members and staff), there are disparities in the capabilities of the workforce across communities. Few communities have the capacity to apply for public health accreditation let alone meet the rigorous standards set by the Public Health Accreditation Board. Despite efforts over the past decade to promote shared service arrangements among communities, many communities have been slow to embrace the benefits. </a:t>
            </a:r>
            <a:endParaRPr lang="en-US" dirty="0"/>
          </a:p>
        </p:txBody>
      </p:sp>
      <p:sp>
        <p:nvSpPr>
          <p:cNvPr id="4" name="Slide Number Placeholder 3"/>
          <p:cNvSpPr>
            <a:spLocks noGrp="1"/>
          </p:cNvSpPr>
          <p:nvPr>
            <p:ph type="sldNum" sz="quarter" idx="10"/>
          </p:nvPr>
        </p:nvSpPr>
        <p:spPr/>
        <p:txBody>
          <a:bodyPr/>
          <a:lstStyle/>
          <a:p>
            <a:pPr>
              <a:defRPr/>
            </a:pPr>
            <a:fld id="{4B4B5154-0AB0-40A1-ABBA-CD79C1062A3B}" type="slidenum">
              <a:rPr lang="en-US" smtClean="0"/>
              <a:pPr>
                <a:defRPr/>
              </a:pPr>
              <a:t>3</a:t>
            </a:fld>
            <a:endParaRPr lang="en-US" dirty="0"/>
          </a:p>
        </p:txBody>
      </p:sp>
    </p:spTree>
    <p:extLst>
      <p:ext uri="{BB962C8B-B14F-4D97-AF65-F5344CB8AC3E}">
        <p14:creationId xmlns:p14="http://schemas.microsoft.com/office/powerpoint/2010/main" val="393757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Commission included 4 executive branch representatives (DPH- with Commissioner </a:t>
            </a:r>
            <a:r>
              <a:rPr lang="en-US" baseline="0" dirty="0" err="1"/>
              <a:t>Bharel</a:t>
            </a:r>
            <a:r>
              <a:rPr lang="en-US" baseline="0" dirty="0"/>
              <a:t> as chair, the Department of Environmental Protection, Department of Agricultural Resources, and Executive Office of Administration and Finance), 4 legislators, 8 appointments  by the Governor, and representatives of 9 named organizations including public health trade associations, the Massachusetts Municipal Association, and Massachusetts Taxpayers Foundation.</a:t>
            </a:r>
          </a:p>
          <a:p>
            <a:endParaRPr lang="en-US" baseline="0" dirty="0"/>
          </a:p>
        </p:txBody>
      </p:sp>
      <p:sp>
        <p:nvSpPr>
          <p:cNvPr id="4" name="Slide Number Placeholder 3"/>
          <p:cNvSpPr>
            <a:spLocks noGrp="1"/>
          </p:cNvSpPr>
          <p:nvPr>
            <p:ph type="sldNum" sz="quarter" idx="10"/>
          </p:nvPr>
        </p:nvSpPr>
        <p:spPr/>
        <p:txBody>
          <a:bodyPr/>
          <a:lstStyle/>
          <a:p>
            <a:pPr>
              <a:defRPr/>
            </a:pPr>
            <a:fld id="{4B4B5154-0AB0-40A1-ABBA-CD79C1062A3B}" type="slidenum">
              <a:rPr lang="en-US" smtClean="0"/>
              <a:pPr>
                <a:defRPr/>
              </a:pPr>
              <a:t>4</a:t>
            </a:fld>
            <a:endParaRPr lang="en-US" dirty="0"/>
          </a:p>
        </p:txBody>
      </p:sp>
    </p:spTree>
    <p:extLst>
      <p:ext uri="{BB962C8B-B14F-4D97-AF65-F5344CB8AC3E}">
        <p14:creationId xmlns:p14="http://schemas.microsoft.com/office/powerpoint/2010/main" val="3937579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key elements of the Commission’s charge are listed here. The Commission was charged with assessing </a:t>
            </a:r>
          </a:p>
          <a:p>
            <a:endParaRPr lang="en-US" baseline="0" dirty="0"/>
          </a:p>
          <a:p>
            <a:pPr marL="171450" indent="-171450">
              <a:buFont typeface="Arial" panose="020B0604020202020204" pitchFamily="34" charset="0"/>
              <a:buChar char="•"/>
            </a:pPr>
            <a:r>
              <a:rPr lang="en-US" baseline="0" dirty="0"/>
              <a:t>the current capacity of the local public health system to meet national standards and to carry out their statutory powers and duties</a:t>
            </a:r>
          </a:p>
          <a:p>
            <a:pPr marL="171450" indent="-171450">
              <a:buFont typeface="Arial" panose="020B0604020202020204" pitchFamily="34" charset="0"/>
              <a:buChar char="•"/>
            </a:pPr>
            <a:r>
              <a:rPr lang="en-US" baseline="0" dirty="0"/>
              <a:t>Resources available for the local public health system</a:t>
            </a:r>
          </a:p>
          <a:p>
            <a:pPr marL="171450" indent="-171450">
              <a:buFont typeface="Arial" panose="020B0604020202020204" pitchFamily="34" charset="0"/>
              <a:buChar char="•"/>
            </a:pPr>
            <a:r>
              <a:rPr lang="en-US" baseline="0" dirty="0"/>
              <a:t>Credentials of the local public health workforce</a:t>
            </a:r>
          </a:p>
          <a:p>
            <a:pPr marL="171450" indent="-171450">
              <a:buFont typeface="Arial" panose="020B0604020202020204" pitchFamily="34" charset="0"/>
              <a:buChar char="•"/>
            </a:pPr>
            <a:r>
              <a:rPr lang="en-US" baseline="0" dirty="0"/>
              <a:t>Capacity of the Office of Local and Regional Health</a:t>
            </a:r>
          </a:p>
          <a:p>
            <a:pPr marL="171450" indent="-171450">
              <a:buFont typeface="Arial" panose="020B0604020202020204" pitchFamily="34" charset="0"/>
              <a:buChar char="•"/>
            </a:pPr>
            <a:r>
              <a:rPr lang="en-US" dirty="0"/>
              <a:t>Approaches</a:t>
            </a:r>
            <a:r>
              <a:rPr lang="en-US" baseline="0" dirty="0"/>
              <a:t> to shared public health services</a:t>
            </a:r>
          </a:p>
          <a:p>
            <a:pPr marL="171450" indent="-171450">
              <a:buFont typeface="Arial" panose="020B0604020202020204" pitchFamily="34" charset="0"/>
              <a:buChar char="•"/>
            </a:pPr>
            <a:r>
              <a:rPr lang="en-US" baseline="0" dirty="0"/>
              <a:t>Progress towards achieving the 2009 public health recommendations of the Regional Advisory Commission</a:t>
            </a:r>
          </a:p>
          <a:p>
            <a:pPr marL="171450" indent="-171450">
              <a:buFont typeface="Arial" panose="020B0604020202020204" pitchFamily="34" charset="0"/>
              <a:buChar char="•"/>
            </a:pPr>
            <a:r>
              <a:rPr lang="en-US" baseline="0" dirty="0"/>
              <a:t>Submit a report of its findings and recommendations</a:t>
            </a:r>
            <a:endParaRPr lang="en-US" dirty="0"/>
          </a:p>
        </p:txBody>
      </p:sp>
      <p:sp>
        <p:nvSpPr>
          <p:cNvPr id="4" name="Slide Number Placeholder 3"/>
          <p:cNvSpPr>
            <a:spLocks noGrp="1"/>
          </p:cNvSpPr>
          <p:nvPr>
            <p:ph type="sldNum" sz="quarter" idx="10"/>
          </p:nvPr>
        </p:nvSpPr>
        <p:spPr/>
        <p:txBody>
          <a:bodyPr/>
          <a:lstStyle/>
          <a:p>
            <a:pPr>
              <a:defRPr/>
            </a:pPr>
            <a:fld id="{4B4B5154-0AB0-40A1-ABBA-CD79C1062A3B}" type="slidenum">
              <a:rPr lang="en-US" smtClean="0"/>
              <a:pPr>
                <a:defRPr/>
              </a:pPr>
              <a:t>5</a:t>
            </a:fld>
            <a:endParaRPr lang="en-US" dirty="0"/>
          </a:p>
        </p:txBody>
      </p:sp>
    </p:spTree>
    <p:extLst>
      <p:ext uri="{BB962C8B-B14F-4D97-AF65-F5344CB8AC3E}">
        <p14:creationId xmlns:p14="http://schemas.microsoft.com/office/powerpoint/2010/main" val="352292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was posted on OLRH-SCLRPH web page</a:t>
            </a:r>
          </a:p>
          <a:p>
            <a:r>
              <a:rPr lang="en-US" dirty="0"/>
              <a:t>E-mail with link to report was sent by OLRH and entities represented on the Commission</a:t>
            </a:r>
          </a:p>
          <a:p>
            <a:r>
              <a:rPr lang="en-US" dirty="0"/>
              <a:t>OLRH updating its web pages to align with Commission recommendations</a:t>
            </a:r>
          </a:p>
          <a:p>
            <a:r>
              <a:rPr lang="en-US" dirty="0"/>
              <a:t>MHOA planning a session on the findings and recommendations at its annual conference in November</a:t>
            </a:r>
          </a:p>
          <a:p>
            <a:r>
              <a:rPr lang="en-US" dirty="0"/>
              <a:t>MPHA and other partners distributed the report to members of the legislature</a:t>
            </a: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8870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The</a:t>
            </a:r>
            <a:r>
              <a:rPr lang="en-US" sz="1200" b="0" baseline="0" dirty="0"/>
              <a:t> Commission made recommendations in six areas.</a:t>
            </a:r>
            <a:endParaRPr lang="en-US" sz="1200" b="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each of the individual measures recommended in the report is beneficial by itself, they are intended to be adopted as an interlocking set, reinforcing and magnifying each other. </a:t>
            </a:r>
            <a:endParaRPr lang="en-US" sz="1200" b="1" dirty="0"/>
          </a:p>
        </p:txBody>
      </p:sp>
      <p:sp>
        <p:nvSpPr>
          <p:cNvPr id="4" name="Slide Number Placeholder 3"/>
          <p:cNvSpPr>
            <a:spLocks noGrp="1"/>
          </p:cNvSpPr>
          <p:nvPr>
            <p:ph type="sldNum" sz="quarter" idx="10"/>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414700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found that the</a:t>
            </a:r>
            <a:r>
              <a:rPr lang="en-US" baseline="0" dirty="0"/>
              <a:t> Massachusetts local public health system was not meeting national public health standards. These standards have evolved over the past three decades – beginning with the ten essential public health services promoted by the U.S. Centers for Disease Control and Prevention in the 1990s to the rigorous accreditation standards set by the Public Health Accreditation Board. The Commission also found that many Massachusetts cities and towns struggle to carry out statutory duties and responsibilities.</a:t>
            </a:r>
          </a:p>
          <a:p>
            <a:endParaRPr lang="en-US" baseline="0" dirty="0"/>
          </a:p>
          <a:p>
            <a:r>
              <a:rPr lang="en-US" baseline="0" dirty="0"/>
              <a:t>It recommended a two-step approach – bring municipalities to the capacity to meet statutory obligations and move the Commonwealth toward a system in which all cities and </a:t>
            </a:r>
            <a:r>
              <a:rPr lang="en-US" baseline="0" dirty="0" err="1"/>
              <a:t>twons</a:t>
            </a:r>
            <a:r>
              <a:rPr lang="en-US" baseline="0" dirty="0"/>
              <a:t> meet national standards.</a:t>
            </a:r>
          </a:p>
        </p:txBody>
      </p:sp>
      <p:sp>
        <p:nvSpPr>
          <p:cNvPr id="4" name="Slide Number Placeholder 3"/>
          <p:cNvSpPr>
            <a:spLocks noGrp="1"/>
          </p:cNvSpPr>
          <p:nvPr>
            <p:ph type="sldNum" sz="quarter" idx="10"/>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274575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federally-funded Public Health District Incentive Grant program in 2009 created 5 new public health cross-jurisdictional sharing arrangements but their has been little progress since then in forming new shared services arrangements. Massachusetts has 351 local public health jurisdictions – many more than any other state – and only about 20% of those cities and towns are involved in a formal shared services arrangement. </a:t>
            </a:r>
          </a:p>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2745754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https://gallery.mailchimp.com/52eab53b393b93e485e635d5e/images/9892cdd2-333e-4c3e-a3fe-5ea9f20989d7.jp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0404F01-F814-1E4A-BBDC-7E3E2CA67FBF}"/>
              </a:ext>
            </a:extLst>
          </p:cNvPr>
          <p:cNvSpPr txBox="1">
            <a:spLocks/>
          </p:cNvSpPr>
          <p:nvPr/>
        </p:nvSpPr>
        <p:spPr>
          <a:xfrm>
            <a:off x="696036" y="1728488"/>
            <a:ext cx="1072713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chemeClr val="accent4">
                    <a:lumMod val="60000"/>
                    <a:lumOff val="40000"/>
                  </a:schemeClr>
                </a:solidFill>
                <a:effectLst/>
                <a:uLnTx/>
                <a:uFillTx/>
                <a:latin typeface="+mn-lt"/>
                <a:cs typeface="Arial" charset="0"/>
              </a:rPr>
              <a:t>Blueprint for</a:t>
            </a:r>
            <a:r>
              <a:rPr kumimoji="0" lang="en-US" sz="4400" b="1" i="0" u="none" strike="noStrike" kern="1200" cap="all" spc="0" normalizeH="0" noProof="0" dirty="0">
                <a:ln>
                  <a:noFill/>
                </a:ln>
                <a:solidFill>
                  <a:schemeClr val="accent4">
                    <a:lumMod val="60000"/>
                    <a:lumOff val="40000"/>
                  </a:schemeClr>
                </a:solidFill>
                <a:effectLst/>
                <a:uLnTx/>
                <a:uFillTx/>
                <a:latin typeface="+mn-lt"/>
                <a:cs typeface="Arial" charset="0"/>
              </a:rPr>
              <a:t> public health excellence</a:t>
            </a:r>
            <a:endParaRPr kumimoji="0" lang="en-US" sz="3600" b="1" i="0" u="none" strike="noStrike" kern="1200" cap="all" spc="0" normalizeH="0" baseline="0" noProof="0" dirty="0">
              <a:ln>
                <a:noFill/>
              </a:ln>
              <a:solidFill>
                <a:schemeClr val="accent4">
                  <a:lumMod val="60000"/>
                  <a:lumOff val="40000"/>
                </a:schemeClr>
              </a:solidFill>
              <a:effectLst/>
              <a:uLnTx/>
              <a:uFillTx/>
              <a:latin typeface="+mn-lt"/>
              <a:cs typeface="Arial" charset="0"/>
            </a:endParaRPr>
          </a:p>
        </p:txBody>
      </p:sp>
      <p:sp>
        <p:nvSpPr>
          <p:cNvPr id="3" name="Subtitle 3">
            <a:extLst>
              <a:ext uri="{FF2B5EF4-FFF2-40B4-BE49-F238E27FC236}">
                <a16:creationId xmlns:a16="http://schemas.microsoft.com/office/drawing/2014/main" id="{2E5F9B96-69D9-3F46-9FC7-9AFB8E381CB9}"/>
              </a:ext>
            </a:extLst>
          </p:cNvPr>
          <p:cNvSpPr txBox="1">
            <a:spLocks/>
          </p:cNvSpPr>
          <p:nvPr/>
        </p:nvSpPr>
        <p:spPr>
          <a:xfrm>
            <a:off x="825688" y="3578588"/>
            <a:ext cx="10467833" cy="1313116"/>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CB1F54"/>
              </a:buClr>
              <a:buSzTx/>
              <a:buFont typeface="Arial"/>
              <a:buNone/>
              <a:tabLst/>
              <a:defRPr/>
            </a:pPr>
            <a:r>
              <a:rPr kumimoji="0" lang="en-US" sz="2800" b="1" i="0" u="none" strike="noStrike" kern="1200" cap="none" spc="0" normalizeH="0" baseline="0" noProof="0" dirty="0">
                <a:ln>
                  <a:noFill/>
                </a:ln>
                <a:solidFill>
                  <a:schemeClr val="accent4">
                    <a:lumMod val="60000"/>
                    <a:lumOff val="40000"/>
                  </a:schemeClr>
                </a:solidFill>
                <a:effectLst/>
                <a:uLnTx/>
                <a:uFillTx/>
                <a:latin typeface="Calibri"/>
              </a:rPr>
              <a:t>Massachusetts Association of Health Boards Certificate Program</a:t>
            </a:r>
            <a:endParaRPr kumimoji="0" lang="en-US" sz="2800" b="1" i="0" u="none" strike="noStrike" kern="1200" cap="none" spc="0" normalizeH="0" noProof="0" dirty="0">
              <a:ln>
                <a:noFill/>
              </a:ln>
              <a:solidFill>
                <a:schemeClr val="accent4">
                  <a:lumMod val="60000"/>
                  <a:lumOff val="40000"/>
                </a:schemeClr>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
                <a:srgbClr val="CB1F54"/>
              </a:buClr>
              <a:buSzTx/>
              <a:buFont typeface="Arial"/>
              <a:buNone/>
              <a:tabLst/>
              <a:defRPr/>
            </a:pPr>
            <a:r>
              <a:rPr kumimoji="0" lang="en-US" sz="2800" b="1" i="0" u="none" strike="noStrike" kern="1200" cap="none" spc="0" normalizeH="0" baseline="0" noProof="0" dirty="0">
                <a:ln>
                  <a:noFill/>
                </a:ln>
                <a:solidFill>
                  <a:sysClr val="window" lastClr="FFFFFF"/>
                </a:solidFill>
                <a:effectLst/>
                <a:uLnTx/>
                <a:uFillTx/>
                <a:latin typeface="Calibri"/>
                <a:cs typeface="Arial" charset="0"/>
              </a:rPr>
              <a:t>November 2, 2019 - Marlborough</a:t>
            </a:r>
          </a:p>
        </p:txBody>
      </p:sp>
      <p:sp>
        <p:nvSpPr>
          <p:cNvPr id="5" name="Content Placeholder 16">
            <a:extLst>
              <a:ext uri="{FF2B5EF4-FFF2-40B4-BE49-F238E27FC236}">
                <a16:creationId xmlns:a16="http://schemas.microsoft.com/office/drawing/2014/main" id="{A3490A35-9990-464A-940E-5F7C900E7031}"/>
              </a:ext>
            </a:extLst>
          </p:cNvPr>
          <p:cNvSpPr txBox="1">
            <a:spLocks/>
          </p:cNvSpPr>
          <p:nvPr/>
        </p:nvSpPr>
        <p:spPr>
          <a:xfrm>
            <a:off x="996285" y="4893715"/>
            <a:ext cx="10426890" cy="924907"/>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Clr>
                <a:srgbClr val="CB1F54"/>
              </a:buClr>
              <a:buFont typeface="Arial"/>
              <a:buNone/>
              <a:defRPr sz="1800" kern="1200">
                <a:solidFill>
                  <a:schemeClr val="bg1"/>
                </a:solidFill>
                <a:latin typeface="+mn-lt"/>
                <a:ea typeface="+mn-ea"/>
                <a:cs typeface="+mn-cs"/>
              </a:defRPr>
            </a:lvl1pPr>
            <a:lvl2pPr marL="4572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CB1F54"/>
              </a:buClr>
              <a:buFont typeface="Arial"/>
              <a:buNone/>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US" sz="2400" b="1" dirty="0">
                <a:solidFill>
                  <a:schemeClr val="accent4">
                    <a:lumMod val="60000"/>
                    <a:lumOff val="40000"/>
                  </a:schemeClr>
                </a:solidFill>
              </a:rPr>
              <a:t>Cheryl Sbarra, J.D., 	</a:t>
            </a:r>
          </a:p>
          <a:p>
            <a:pPr algn="ctr">
              <a:lnSpc>
                <a:spcPct val="100000"/>
              </a:lnSpc>
              <a:spcBef>
                <a:spcPts val="0"/>
              </a:spcBef>
            </a:pPr>
            <a:r>
              <a:rPr lang="en-US" sz="2000" b="1" dirty="0"/>
              <a:t>Director of Policy and Law, Massachusetts Association of Health Boards</a:t>
            </a:r>
          </a:p>
          <a:p>
            <a:pPr algn="ctr">
              <a:lnSpc>
                <a:spcPct val="100000"/>
              </a:lnSpc>
              <a:spcBef>
                <a:spcPts val="0"/>
              </a:spcBef>
            </a:pPr>
            <a:endParaRPr lang="en-US" sz="2000" b="1" dirty="0"/>
          </a:p>
          <a:p>
            <a:pPr algn="ctr">
              <a:lnSpc>
                <a:spcPct val="100000"/>
              </a:lnSpc>
              <a:spcBef>
                <a:spcPts val="0"/>
              </a:spcBef>
            </a:pPr>
            <a:r>
              <a:rPr lang="en-US" sz="2400" b="1" dirty="0">
                <a:solidFill>
                  <a:schemeClr val="accent4">
                    <a:lumMod val="60000"/>
                    <a:lumOff val="40000"/>
                  </a:schemeClr>
                </a:solidFill>
              </a:rPr>
              <a:t>Erica Piedade, Director of Local Public Health Initiatives</a:t>
            </a:r>
          </a:p>
          <a:p>
            <a:pPr algn="ctr">
              <a:lnSpc>
                <a:spcPct val="100000"/>
              </a:lnSpc>
              <a:spcBef>
                <a:spcPts val="0"/>
              </a:spcBef>
            </a:pPr>
            <a:r>
              <a:rPr lang="en-US" sz="2000" dirty="0"/>
              <a:t>Office of Local and Regional Public  Health</a:t>
            </a:r>
          </a:p>
        </p:txBody>
      </p:sp>
      <p:sp>
        <p:nvSpPr>
          <p:cNvPr id="4" name="TextBox 3"/>
          <p:cNvSpPr txBox="1"/>
          <p:nvPr/>
        </p:nvSpPr>
        <p:spPr>
          <a:xfrm>
            <a:off x="504967" y="2348327"/>
            <a:ext cx="11013743" cy="954107"/>
          </a:xfrm>
          <a:prstGeom prst="rect">
            <a:avLst/>
          </a:prstGeom>
          <a:noFill/>
        </p:spPr>
        <p:txBody>
          <a:bodyPr wrap="square" rtlCol="0">
            <a:spAutoFit/>
          </a:bodyPr>
          <a:lstStyle/>
          <a:p>
            <a:pPr algn="ctr"/>
            <a:r>
              <a:rPr lang="en-US" sz="2800" b="1" dirty="0">
                <a:solidFill>
                  <a:schemeClr val="bg1"/>
                </a:solidFill>
              </a:rPr>
              <a:t>Recommendations for Improved Effectiveness and Efficiency </a:t>
            </a:r>
          </a:p>
          <a:p>
            <a:pPr algn="ctr"/>
            <a:r>
              <a:rPr lang="en-US" sz="2800" b="1" dirty="0">
                <a:solidFill>
                  <a:schemeClr val="bg1"/>
                </a:solidFill>
              </a:rPr>
              <a:t>of Local Public Health Protections</a:t>
            </a:r>
          </a:p>
        </p:txBody>
      </p:sp>
      <p:sp>
        <p:nvSpPr>
          <p:cNvPr id="6" name="TextBox 5"/>
          <p:cNvSpPr txBox="1"/>
          <p:nvPr/>
        </p:nvSpPr>
        <p:spPr>
          <a:xfrm>
            <a:off x="2361064" y="1177691"/>
            <a:ext cx="7656394" cy="461665"/>
          </a:xfrm>
          <a:prstGeom prst="rect">
            <a:avLst/>
          </a:prstGeom>
          <a:noFill/>
        </p:spPr>
        <p:txBody>
          <a:bodyPr wrap="square" rtlCol="0">
            <a:spAutoFit/>
          </a:bodyPr>
          <a:lstStyle/>
          <a:p>
            <a:pPr algn="ctr"/>
            <a:r>
              <a:rPr lang="en-US" sz="2400" b="1" dirty="0">
                <a:solidFill>
                  <a:schemeClr val="bg1"/>
                </a:solidFill>
              </a:rPr>
              <a:t>Special Commission on Local and Regional Public Health</a:t>
            </a:r>
          </a:p>
        </p:txBody>
      </p:sp>
    </p:spTree>
    <p:extLst>
      <p:ext uri="{BB962C8B-B14F-4D97-AF65-F5344CB8AC3E}">
        <p14:creationId xmlns:p14="http://schemas.microsoft.com/office/powerpoint/2010/main" val="1503749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457199" y="254544"/>
            <a:ext cx="10215349"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cs typeface="Arial" charset="0"/>
              </a:rPr>
              <a:t>Public Health Districts</a:t>
            </a:r>
            <a:r>
              <a:rPr kumimoji="0" lang="en-US" sz="3600" b="1" i="0" u="none" strike="noStrike" kern="1200" cap="none" spc="0" normalizeH="0" noProof="0" dirty="0">
                <a:ln>
                  <a:noFill/>
                </a:ln>
                <a:solidFill>
                  <a:schemeClr val="bg1"/>
                </a:solidFill>
                <a:effectLst/>
                <a:uLnTx/>
                <a:uFillTx/>
                <a:latin typeface="Arial" charset="0"/>
                <a:cs typeface="Arial" charset="0"/>
              </a:rPr>
              <a:t> for Shared Services</a:t>
            </a:r>
            <a:endParaRPr lang="en-US" sz="1600" dirty="0">
              <a:solidFill>
                <a:schemeClr val="bg1"/>
              </a:solidFill>
            </a:endParaRPr>
          </a:p>
        </p:txBody>
      </p:sp>
      <p:sp>
        <p:nvSpPr>
          <p:cNvPr id="6" name="Content Placeholder 2"/>
          <p:cNvSpPr txBox="1">
            <a:spLocks/>
          </p:cNvSpPr>
          <p:nvPr/>
        </p:nvSpPr>
        <p:spPr>
          <a:xfrm>
            <a:off x="452404" y="1445218"/>
            <a:ext cx="11040533"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599" y="1108052"/>
            <a:ext cx="9256949" cy="512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78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461894" y="177642"/>
            <a:ext cx="10893043"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Data Reporting and Analysis</a:t>
            </a:r>
            <a:endParaRPr lang="en-US" dirty="0">
              <a:solidFill>
                <a:schemeClr val="bg1"/>
              </a:solidFill>
            </a:endParaRPr>
          </a:p>
        </p:txBody>
      </p:sp>
      <p:sp>
        <p:nvSpPr>
          <p:cNvPr id="6" name="Content Placeholder 2"/>
          <p:cNvSpPr txBox="1">
            <a:spLocks/>
          </p:cNvSpPr>
          <p:nvPr/>
        </p:nvSpPr>
        <p:spPr>
          <a:xfrm>
            <a:off x="1132764" y="3248166"/>
            <a:ext cx="10222173" cy="1842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2400" b="1" dirty="0">
                <a:solidFill>
                  <a:srgbClr val="0000FF"/>
                </a:solidFill>
                <a:ea typeface="ＭＳ Ｐゴシック" charset="0"/>
                <a:cs typeface="ＭＳ Ｐゴシック" charset="0"/>
              </a:rPr>
              <a:t>Commission Recommendation</a:t>
            </a:r>
            <a:endParaRPr lang="en-US" dirty="0"/>
          </a:p>
          <a:p>
            <a:pPr marL="342900" indent="-342900">
              <a:lnSpc>
                <a:spcPct val="100000"/>
              </a:lnSpc>
              <a:spcBef>
                <a:spcPts val="600"/>
              </a:spcBef>
              <a:spcAft>
                <a:spcPts val="600"/>
              </a:spcAft>
            </a:pPr>
            <a:r>
              <a:rPr lang="en-US" sz="2400" dirty="0">
                <a:ea typeface="ＭＳ Ｐゴシック" charset="0"/>
                <a:cs typeface="ＭＳ Ｐゴシック" charset="0"/>
              </a:rPr>
              <a:t>Create a standardized, integrated, and unified public health reporting system</a:t>
            </a:r>
            <a:endParaRPr lang="en-US" sz="2400" dirty="0"/>
          </a:p>
          <a:p>
            <a:pPr marL="342900" indent="-342900">
              <a:lnSpc>
                <a:spcPct val="100000"/>
              </a:lnSpc>
              <a:spcBef>
                <a:spcPts val="600"/>
              </a:spcBef>
              <a:spcAft>
                <a:spcPts val="600"/>
              </a:spcAft>
            </a:pPr>
            <a:r>
              <a:rPr lang="en-US" sz="2400" dirty="0">
                <a:ea typeface="ＭＳ Ｐゴシック" charset="0"/>
                <a:cs typeface="ＭＳ Ｐゴシック" charset="0"/>
              </a:rPr>
              <a:t>Strengthen DPH and local public health capacity to collect, analyze, and share data. </a:t>
            </a:r>
          </a:p>
          <a:p>
            <a:endParaRPr lang="en-US" dirty="0"/>
          </a:p>
        </p:txBody>
      </p:sp>
      <p:sp>
        <p:nvSpPr>
          <p:cNvPr id="5" name="TextBox 4"/>
          <p:cNvSpPr txBox="1"/>
          <p:nvPr/>
        </p:nvSpPr>
        <p:spPr>
          <a:xfrm>
            <a:off x="1132764" y="1392072"/>
            <a:ext cx="10360173" cy="1354217"/>
          </a:xfrm>
          <a:prstGeom prst="rect">
            <a:avLst/>
          </a:prstGeom>
          <a:noFill/>
        </p:spPr>
        <p:txBody>
          <a:bodyPr wrap="square" rtlCol="0">
            <a:spAutoFit/>
          </a:bodyPr>
          <a:lstStyle/>
          <a:p>
            <a:pPr lvl="0">
              <a:spcBef>
                <a:spcPts val="600"/>
              </a:spcBef>
              <a:spcAft>
                <a:spcPts val="600"/>
              </a:spcAft>
            </a:pPr>
            <a:r>
              <a:rPr lang="en-US" sz="2400" b="1" dirty="0">
                <a:solidFill>
                  <a:srgbClr val="0000FF"/>
                </a:solidFill>
              </a:rPr>
              <a:t>Commission Finding</a:t>
            </a:r>
          </a:p>
          <a:p>
            <a:pPr>
              <a:spcBef>
                <a:spcPts val="600"/>
              </a:spcBef>
              <a:spcAft>
                <a:spcPts val="600"/>
              </a:spcAft>
            </a:pPr>
            <a:r>
              <a:rPr lang="en-US" sz="2400" dirty="0"/>
              <a:t>Limited capacity to measure local public health system performance and to use local data to plan public health improvements</a:t>
            </a:r>
          </a:p>
        </p:txBody>
      </p:sp>
    </p:spTree>
    <p:extLst>
      <p:ext uri="{BB962C8B-B14F-4D97-AF65-F5344CB8AC3E}">
        <p14:creationId xmlns:p14="http://schemas.microsoft.com/office/powerpoint/2010/main" val="132017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461894" y="177642"/>
            <a:ext cx="10893043"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Workforce Credentials</a:t>
            </a:r>
            <a:endParaRPr lang="en-US" dirty="0">
              <a:solidFill>
                <a:schemeClr val="bg1"/>
              </a:solidFill>
            </a:endParaRPr>
          </a:p>
        </p:txBody>
      </p:sp>
      <p:sp>
        <p:nvSpPr>
          <p:cNvPr id="6" name="Content Placeholder 2"/>
          <p:cNvSpPr txBox="1">
            <a:spLocks/>
          </p:cNvSpPr>
          <p:nvPr/>
        </p:nvSpPr>
        <p:spPr>
          <a:xfrm>
            <a:off x="1132764" y="3125336"/>
            <a:ext cx="10222173" cy="1869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2400" b="1" dirty="0">
                <a:solidFill>
                  <a:srgbClr val="0000FF"/>
                </a:solidFill>
                <a:ea typeface="ＭＳ Ｐゴシック" charset="0"/>
                <a:cs typeface="ＭＳ Ｐゴシック" charset="0"/>
              </a:rPr>
              <a:t>Commission Recommendation </a:t>
            </a:r>
          </a:p>
          <a:p>
            <a:pPr marL="0" indent="0">
              <a:lnSpc>
                <a:spcPct val="100000"/>
              </a:lnSpc>
              <a:spcBef>
                <a:spcPts val="600"/>
              </a:spcBef>
              <a:spcAft>
                <a:spcPts val="600"/>
              </a:spcAft>
              <a:buNone/>
            </a:pPr>
            <a:r>
              <a:rPr lang="en-US" sz="2400" dirty="0">
                <a:ea typeface="ＭＳ Ｐゴシック" charset="0"/>
                <a:cs typeface="ＭＳ Ｐゴシック" charset="0"/>
              </a:rPr>
              <a:t>Set education and training standards for local public health workforce and expand access to professional development by</a:t>
            </a:r>
            <a:r>
              <a:rPr lang="en-US" sz="2400" dirty="0"/>
              <a:t> </a:t>
            </a:r>
            <a:r>
              <a:rPr lang="en-US" sz="2400" dirty="0">
                <a:ea typeface="ＭＳ Ｐゴシック" charset="0"/>
              </a:rPr>
              <a:t>i</a:t>
            </a:r>
            <a:r>
              <a:rPr lang="en-US" sz="2400" dirty="0">
                <a:ea typeface="ＭＳ Ｐゴシック" charset="0"/>
                <a:cs typeface="ＭＳ Ｐゴシック" charset="0"/>
              </a:rPr>
              <a:t>mplementing local public health workforce credentialing standards.</a:t>
            </a:r>
          </a:p>
        </p:txBody>
      </p:sp>
      <p:sp>
        <p:nvSpPr>
          <p:cNvPr id="5" name="TextBox 4"/>
          <p:cNvSpPr txBox="1"/>
          <p:nvPr/>
        </p:nvSpPr>
        <p:spPr>
          <a:xfrm>
            <a:off x="1132764" y="1201003"/>
            <a:ext cx="9894627" cy="1723549"/>
          </a:xfrm>
          <a:prstGeom prst="rect">
            <a:avLst/>
          </a:prstGeom>
          <a:noFill/>
        </p:spPr>
        <p:txBody>
          <a:bodyPr wrap="square" rtlCol="0">
            <a:spAutoFit/>
          </a:bodyPr>
          <a:lstStyle/>
          <a:p>
            <a:pPr>
              <a:spcBef>
                <a:spcPts val="600"/>
              </a:spcBef>
              <a:spcAft>
                <a:spcPts val="600"/>
              </a:spcAft>
            </a:pPr>
            <a:r>
              <a:rPr lang="en-US" sz="2400" b="1" dirty="0">
                <a:solidFill>
                  <a:srgbClr val="0000FF"/>
                </a:solidFill>
              </a:rPr>
              <a:t>Commission Finding</a:t>
            </a:r>
          </a:p>
          <a:p>
            <a:pPr lvl="0">
              <a:spcBef>
                <a:spcPts val="600"/>
              </a:spcBef>
              <a:spcAft>
                <a:spcPts val="600"/>
              </a:spcAft>
            </a:pPr>
            <a:r>
              <a:rPr lang="en-US" sz="2400" dirty="0"/>
              <a:t>The Massachusetts local public health system does not adequately support its workforce with standards and credentials that align with the capacity to meet current mandates and future standards.</a:t>
            </a:r>
          </a:p>
        </p:txBody>
      </p:sp>
    </p:spTree>
    <p:extLst>
      <p:ext uri="{BB962C8B-B14F-4D97-AF65-F5344CB8AC3E}">
        <p14:creationId xmlns:p14="http://schemas.microsoft.com/office/powerpoint/2010/main" val="382840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461894" y="177642"/>
            <a:ext cx="10893043"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Resources to Meet System Needs</a:t>
            </a:r>
            <a:endParaRPr lang="en-US" dirty="0">
              <a:solidFill>
                <a:schemeClr val="bg1"/>
              </a:solidFill>
            </a:endParaRPr>
          </a:p>
        </p:txBody>
      </p:sp>
      <p:sp>
        <p:nvSpPr>
          <p:cNvPr id="6" name="Content Placeholder 2"/>
          <p:cNvSpPr txBox="1">
            <a:spLocks/>
          </p:cNvSpPr>
          <p:nvPr/>
        </p:nvSpPr>
        <p:spPr>
          <a:xfrm>
            <a:off x="1132765" y="3016155"/>
            <a:ext cx="10222173" cy="1624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600"/>
              </a:spcBef>
              <a:spcAft>
                <a:spcPts val="600"/>
              </a:spcAft>
              <a:buNone/>
              <a:defRPr/>
            </a:pPr>
            <a:r>
              <a:rPr lang="en-US" sz="2400" b="1" dirty="0">
                <a:solidFill>
                  <a:srgbClr val="0000FF"/>
                </a:solidFill>
                <a:ea typeface="ＭＳ Ｐゴシック" charset="0"/>
                <a:cs typeface="ＭＳ Ｐゴシック" charset="0"/>
              </a:rPr>
              <a:t>Commission Recommendation </a:t>
            </a:r>
          </a:p>
          <a:p>
            <a:pPr marL="0" lvl="0" indent="0">
              <a:lnSpc>
                <a:spcPct val="100000"/>
              </a:lnSpc>
              <a:spcBef>
                <a:spcPts val="600"/>
              </a:spcBef>
              <a:spcAft>
                <a:spcPts val="600"/>
              </a:spcAft>
              <a:buNone/>
              <a:defRPr/>
            </a:pPr>
            <a:r>
              <a:rPr lang="en-US" sz="2400" dirty="0"/>
              <a:t>Commit appropriate resources to the local public health system changes proposed by the commission.</a:t>
            </a:r>
          </a:p>
        </p:txBody>
      </p:sp>
      <p:sp>
        <p:nvSpPr>
          <p:cNvPr id="5" name="TextBox 4"/>
          <p:cNvSpPr txBox="1"/>
          <p:nvPr/>
        </p:nvSpPr>
        <p:spPr>
          <a:xfrm>
            <a:off x="1132765" y="1501252"/>
            <a:ext cx="10222172" cy="1354217"/>
          </a:xfrm>
          <a:prstGeom prst="rect">
            <a:avLst/>
          </a:prstGeom>
          <a:noFill/>
        </p:spPr>
        <p:txBody>
          <a:bodyPr wrap="square" rtlCol="0">
            <a:spAutoFit/>
          </a:bodyPr>
          <a:lstStyle/>
          <a:p>
            <a:pPr lvl="0">
              <a:spcBef>
                <a:spcPts val="600"/>
              </a:spcBef>
              <a:spcAft>
                <a:spcPts val="600"/>
              </a:spcAft>
            </a:pPr>
            <a:r>
              <a:rPr lang="en-US" sz="2400" b="1" dirty="0">
                <a:solidFill>
                  <a:srgbClr val="0000FF"/>
                </a:solidFill>
              </a:rPr>
              <a:t>Commission Finding</a:t>
            </a:r>
          </a:p>
          <a:p>
            <a:pPr>
              <a:spcBef>
                <a:spcPts val="600"/>
              </a:spcBef>
              <a:spcAft>
                <a:spcPts val="600"/>
              </a:spcAft>
            </a:pPr>
            <a:r>
              <a:rPr lang="en-US" sz="2400" dirty="0"/>
              <a:t>Funding for local public health is inconsistent and inequitable in its ability to meet the current mandates and the needs of a 21</a:t>
            </a:r>
            <a:r>
              <a:rPr lang="en-US" sz="2400" baseline="30000" dirty="0"/>
              <a:t>st</a:t>
            </a:r>
            <a:r>
              <a:rPr lang="en-US" sz="2400" dirty="0"/>
              <a:t> century system</a:t>
            </a:r>
          </a:p>
        </p:txBody>
      </p:sp>
    </p:spTree>
    <p:extLst>
      <p:ext uri="{BB962C8B-B14F-4D97-AF65-F5344CB8AC3E}">
        <p14:creationId xmlns:p14="http://schemas.microsoft.com/office/powerpoint/2010/main" val="414105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14</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461894" y="177642"/>
            <a:ext cx="10893043"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Continuity and Sustainability</a:t>
            </a:r>
            <a:endParaRPr lang="en-US" dirty="0">
              <a:solidFill>
                <a:schemeClr val="bg1"/>
              </a:solidFill>
            </a:endParaRPr>
          </a:p>
        </p:txBody>
      </p:sp>
      <p:sp>
        <p:nvSpPr>
          <p:cNvPr id="6" name="Content Placeholder 2"/>
          <p:cNvSpPr txBox="1">
            <a:spLocks/>
          </p:cNvSpPr>
          <p:nvPr/>
        </p:nvSpPr>
        <p:spPr>
          <a:xfrm>
            <a:off x="1025105" y="3425589"/>
            <a:ext cx="10222173" cy="19789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600"/>
              </a:spcBef>
              <a:spcAft>
                <a:spcPts val="600"/>
              </a:spcAft>
              <a:buNone/>
              <a:defRPr/>
            </a:pPr>
            <a:r>
              <a:rPr lang="en-US" sz="2400" b="1" dirty="0">
                <a:solidFill>
                  <a:srgbClr val="0000FF"/>
                </a:solidFill>
                <a:ea typeface="ＭＳ Ｐゴシック" charset="0"/>
                <a:cs typeface="ＭＳ Ｐゴシック" charset="0"/>
              </a:rPr>
              <a:t>Commission Recommendation </a:t>
            </a:r>
          </a:p>
          <a:p>
            <a:pPr marL="342900" indent="-342900">
              <a:lnSpc>
                <a:spcPct val="100000"/>
              </a:lnSpc>
              <a:spcBef>
                <a:spcPts val="600"/>
              </a:spcBef>
              <a:spcAft>
                <a:spcPts val="600"/>
              </a:spcAft>
            </a:pPr>
            <a:r>
              <a:rPr lang="en-US" sz="2400" dirty="0"/>
              <a:t>Continue to engage a wide range of stakeholders to provide ongoing support for the recommendations for systems improvement.</a:t>
            </a:r>
          </a:p>
          <a:p>
            <a:pPr marL="342900" indent="-342900">
              <a:lnSpc>
                <a:spcPct val="100000"/>
              </a:lnSpc>
              <a:spcBef>
                <a:spcPts val="600"/>
              </a:spcBef>
              <a:spcAft>
                <a:spcPts val="600"/>
              </a:spcAft>
            </a:pPr>
            <a:r>
              <a:rPr lang="en-US" sz="2400" dirty="0"/>
              <a:t>Give DPH the infrastructure and authority to support the recommendations.</a:t>
            </a:r>
            <a:endParaRPr lang="en-US" sz="2400" b="1" dirty="0"/>
          </a:p>
          <a:p>
            <a:endParaRPr lang="en-US" dirty="0"/>
          </a:p>
        </p:txBody>
      </p:sp>
      <p:sp>
        <p:nvSpPr>
          <p:cNvPr id="5" name="TextBox 4"/>
          <p:cNvSpPr txBox="1"/>
          <p:nvPr/>
        </p:nvSpPr>
        <p:spPr>
          <a:xfrm>
            <a:off x="1025105" y="1501252"/>
            <a:ext cx="10125116" cy="1723549"/>
          </a:xfrm>
          <a:prstGeom prst="rect">
            <a:avLst/>
          </a:prstGeom>
          <a:noFill/>
        </p:spPr>
        <p:txBody>
          <a:bodyPr wrap="square" rtlCol="0">
            <a:spAutoFit/>
          </a:bodyPr>
          <a:lstStyle/>
          <a:p>
            <a:pPr lvl="0">
              <a:spcBef>
                <a:spcPts val="600"/>
              </a:spcBef>
              <a:spcAft>
                <a:spcPts val="600"/>
              </a:spcAft>
            </a:pPr>
            <a:r>
              <a:rPr lang="en-US" sz="2400" b="1" dirty="0">
                <a:solidFill>
                  <a:srgbClr val="0000FF"/>
                </a:solidFill>
              </a:rPr>
              <a:t>Commission Finding</a:t>
            </a:r>
          </a:p>
          <a:p>
            <a:pPr>
              <a:spcBef>
                <a:spcPts val="600"/>
              </a:spcBef>
              <a:spcAft>
                <a:spcPts val="600"/>
              </a:spcAft>
            </a:pPr>
            <a:r>
              <a:rPr lang="en-US" sz="2400" dirty="0"/>
              <a:t>The Massachusetts local public health system depends on the continuing engagement of the stakeholders who have laid out an actionable path to effectiveness and efficiency.</a:t>
            </a:r>
          </a:p>
        </p:txBody>
      </p:sp>
    </p:spTree>
    <p:extLst>
      <p:ext uri="{BB962C8B-B14F-4D97-AF65-F5344CB8AC3E}">
        <p14:creationId xmlns:p14="http://schemas.microsoft.com/office/powerpoint/2010/main" val="263335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15</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457200" y="254544"/>
            <a:ext cx="905529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800" b="1" dirty="0">
                <a:solidFill>
                  <a:schemeClr val="bg1"/>
                </a:solidFill>
                <a:latin typeface="Arial" charset="0"/>
                <a:cs typeface="Arial" charset="0"/>
              </a:rPr>
              <a:t>Next Step: Advisory Committee</a:t>
            </a:r>
            <a:endParaRPr lang="en-US" dirty="0">
              <a:solidFill>
                <a:schemeClr val="bg1"/>
              </a:solidFill>
            </a:endParaRPr>
          </a:p>
        </p:txBody>
      </p:sp>
      <p:sp>
        <p:nvSpPr>
          <p:cNvPr id="6" name="Content Placeholder 2"/>
          <p:cNvSpPr txBox="1">
            <a:spLocks/>
          </p:cNvSpPr>
          <p:nvPr/>
        </p:nvSpPr>
        <p:spPr>
          <a:xfrm>
            <a:off x="452404" y="1445218"/>
            <a:ext cx="11040533"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p>
        </p:txBody>
      </p:sp>
      <p:sp>
        <p:nvSpPr>
          <p:cNvPr id="5" name="TextBox 4"/>
          <p:cNvSpPr txBox="1"/>
          <p:nvPr/>
        </p:nvSpPr>
        <p:spPr>
          <a:xfrm>
            <a:off x="928048" y="1292977"/>
            <a:ext cx="10126639" cy="3539430"/>
          </a:xfrm>
          <a:prstGeom prst="rect">
            <a:avLst/>
          </a:prstGeom>
          <a:noFill/>
        </p:spPr>
        <p:txBody>
          <a:bodyPr wrap="square" rtlCol="0">
            <a:spAutoFit/>
          </a:bodyPr>
          <a:lstStyle/>
          <a:p>
            <a:r>
              <a:rPr lang="en-US" sz="2800" b="1" dirty="0">
                <a:solidFill>
                  <a:srgbClr val="0000FF"/>
                </a:solidFill>
              </a:rPr>
              <a:t>Local and Regional Public Health Advisory Committee</a:t>
            </a:r>
          </a:p>
          <a:p>
            <a:endParaRPr lang="en-US" sz="2800" dirty="0"/>
          </a:p>
          <a:p>
            <a:pPr marL="457200" indent="-457200">
              <a:buFont typeface="Arial" panose="020B0604020202020204" pitchFamily="34" charset="0"/>
              <a:buChar char="•"/>
            </a:pPr>
            <a:r>
              <a:rPr lang="en-US" sz="2800" dirty="0"/>
              <a:t>Request for Information process to gather input on membership and structure</a:t>
            </a:r>
          </a:p>
          <a:p>
            <a:pPr marL="457200" indent="-457200">
              <a:buFont typeface="Arial" panose="020B0604020202020204" pitchFamily="34" charset="0"/>
              <a:buChar char="•"/>
            </a:pPr>
            <a:r>
              <a:rPr lang="en-US" sz="2800" dirty="0"/>
              <a:t>Notice of Opportunity to solicit applications to serve on advisory committee</a:t>
            </a:r>
          </a:p>
          <a:p>
            <a:pPr marL="457200" indent="-457200">
              <a:buFont typeface="Arial" panose="020B0604020202020204" pitchFamily="34" charset="0"/>
              <a:buChar char="•"/>
            </a:pPr>
            <a:r>
              <a:rPr lang="en-US" sz="2800" dirty="0"/>
              <a:t>Working groups on shared services and workforce credentials</a:t>
            </a:r>
          </a:p>
          <a:p>
            <a:pPr marL="457200" indent="-457200">
              <a:buFont typeface="Arial" panose="020B0604020202020204" pitchFamily="34" charset="0"/>
              <a:buChar char="•"/>
            </a:pPr>
            <a:r>
              <a:rPr lang="en-US" sz="2800" dirty="0"/>
              <a:t>CLPH priorities for DPH administrative recommendations</a:t>
            </a:r>
          </a:p>
        </p:txBody>
      </p:sp>
    </p:spTree>
    <p:extLst>
      <p:ext uri="{BB962C8B-B14F-4D97-AF65-F5344CB8AC3E}">
        <p14:creationId xmlns:p14="http://schemas.microsoft.com/office/powerpoint/2010/main" val="26181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16</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457199" y="254544"/>
            <a:ext cx="1093868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Next Step:</a:t>
            </a:r>
            <a:r>
              <a:rPr kumimoji="0" lang="en-US" sz="3800" b="1" i="0" u="none" strike="noStrike" kern="1200" cap="none" spc="0" normalizeH="0" noProof="0" dirty="0">
                <a:ln>
                  <a:noFill/>
                </a:ln>
                <a:solidFill>
                  <a:schemeClr val="bg1"/>
                </a:solidFill>
                <a:effectLst/>
                <a:uLnTx/>
                <a:uFillTx/>
                <a:latin typeface="Arial" charset="0"/>
                <a:cs typeface="Arial" charset="0"/>
              </a:rPr>
              <a:t> C</a:t>
            </a:r>
            <a:r>
              <a:rPr kumimoji="0" lang="en-US" sz="3800" b="1" i="0" u="none" strike="noStrike" kern="1200" cap="none" spc="0" normalizeH="0" baseline="0" noProof="0" dirty="0">
                <a:ln>
                  <a:noFill/>
                </a:ln>
                <a:solidFill>
                  <a:schemeClr val="bg1"/>
                </a:solidFill>
                <a:effectLst/>
                <a:uLnTx/>
                <a:uFillTx/>
                <a:latin typeface="Arial" charset="0"/>
                <a:cs typeface="Arial" charset="0"/>
              </a:rPr>
              <a:t>ross-Jurisdictional Sharing</a:t>
            </a:r>
            <a:endParaRPr lang="en-US" dirty="0">
              <a:solidFill>
                <a:schemeClr val="bg1"/>
              </a:solidFill>
            </a:endParaRPr>
          </a:p>
        </p:txBody>
      </p:sp>
      <p:sp>
        <p:nvSpPr>
          <p:cNvPr id="6" name="Content Placeholder 2"/>
          <p:cNvSpPr txBox="1">
            <a:spLocks/>
          </p:cNvSpPr>
          <p:nvPr/>
        </p:nvSpPr>
        <p:spPr>
          <a:xfrm>
            <a:off x="452404" y="1445218"/>
            <a:ext cx="11040533"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8" name="TextBox 7"/>
          <p:cNvSpPr txBox="1"/>
          <p:nvPr/>
        </p:nvSpPr>
        <p:spPr>
          <a:xfrm>
            <a:off x="998061" y="1430049"/>
            <a:ext cx="9949218" cy="2954655"/>
          </a:xfrm>
          <a:prstGeom prst="rect">
            <a:avLst/>
          </a:prstGeom>
          <a:noFill/>
        </p:spPr>
        <p:txBody>
          <a:bodyPr wrap="square" rtlCol="0">
            <a:spAutoFit/>
          </a:bodyPr>
          <a:lstStyle/>
          <a:p>
            <a:pPr lvl="0"/>
            <a:r>
              <a:rPr lang="en-US" sz="2800" b="1" dirty="0">
                <a:solidFill>
                  <a:srgbClr val="0000FF"/>
                </a:solidFill>
              </a:rPr>
              <a:t>Municipal Shared Public Health Services Grant Program</a:t>
            </a:r>
          </a:p>
          <a:p>
            <a:pPr lvl="0"/>
            <a:endParaRPr lang="en-US" sz="2800" b="1" dirty="0">
              <a:solidFill>
                <a:srgbClr val="0000FF"/>
              </a:solidFill>
            </a:endParaRPr>
          </a:p>
          <a:p>
            <a:pPr marL="457200" lvl="0" indent="-457200">
              <a:buFont typeface="Arial" panose="020B0604020202020204" pitchFamily="34" charset="0"/>
              <a:buChar char="•"/>
            </a:pPr>
            <a:r>
              <a:rPr lang="en-US" sz="2800" dirty="0"/>
              <a:t>Funds in FY2020 DPH budget for shared public health services</a:t>
            </a:r>
          </a:p>
          <a:p>
            <a:pPr marL="457200" lvl="0" indent="-457200">
              <a:buFont typeface="Arial" panose="020B0604020202020204" pitchFamily="34" charset="0"/>
              <a:buChar char="•"/>
            </a:pPr>
            <a:r>
              <a:rPr lang="en-US" sz="2800" dirty="0"/>
              <a:t>Proposals </a:t>
            </a:r>
            <a:r>
              <a:rPr lang="en-US" sz="2800"/>
              <a:t>due yesterday</a:t>
            </a:r>
            <a:endParaRPr lang="en-US" sz="2800" dirty="0"/>
          </a:p>
          <a:p>
            <a:pPr marL="457200" lvl="0" indent="-457200">
              <a:buFont typeface="Arial" panose="020B0604020202020204" pitchFamily="34" charset="0"/>
              <a:buChar char="•"/>
            </a:pPr>
            <a:r>
              <a:rPr lang="en-US" sz="2800" dirty="0"/>
              <a:t>Shared services grants to municipalities are expected to begin in  January 2020.</a:t>
            </a:r>
          </a:p>
          <a:p>
            <a:endParaRPr lang="en-US" dirty="0"/>
          </a:p>
        </p:txBody>
      </p:sp>
    </p:spTree>
    <p:extLst>
      <p:ext uri="{BB962C8B-B14F-4D97-AF65-F5344CB8AC3E}">
        <p14:creationId xmlns:p14="http://schemas.microsoft.com/office/powerpoint/2010/main" val="136606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17</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457199" y="254544"/>
            <a:ext cx="11035737"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Next Step: Workforce Credentials</a:t>
            </a:r>
            <a:endParaRPr lang="en-US" dirty="0">
              <a:solidFill>
                <a:schemeClr val="bg1"/>
              </a:solidFill>
            </a:endParaRPr>
          </a:p>
        </p:txBody>
      </p:sp>
      <p:sp>
        <p:nvSpPr>
          <p:cNvPr id="6" name="Content Placeholder 2"/>
          <p:cNvSpPr txBox="1">
            <a:spLocks/>
          </p:cNvSpPr>
          <p:nvPr/>
        </p:nvSpPr>
        <p:spPr>
          <a:xfrm>
            <a:off x="452404" y="1445218"/>
            <a:ext cx="11040533"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5" name="TextBox 4"/>
          <p:cNvSpPr txBox="1"/>
          <p:nvPr/>
        </p:nvSpPr>
        <p:spPr>
          <a:xfrm>
            <a:off x="846161" y="1461561"/>
            <a:ext cx="10276764" cy="3539430"/>
          </a:xfrm>
          <a:prstGeom prst="rect">
            <a:avLst/>
          </a:prstGeom>
          <a:noFill/>
        </p:spPr>
        <p:txBody>
          <a:bodyPr wrap="square" rtlCol="0">
            <a:spAutoFit/>
          </a:bodyPr>
          <a:lstStyle/>
          <a:p>
            <a:r>
              <a:rPr lang="en-US" sz="2800" b="1" dirty="0">
                <a:solidFill>
                  <a:srgbClr val="0000FF"/>
                </a:solidFill>
              </a:rPr>
              <a:t>Local Public Health Workforce Standards</a:t>
            </a:r>
          </a:p>
          <a:p>
            <a:endParaRPr lang="en-US" sz="2800" dirty="0"/>
          </a:p>
          <a:p>
            <a:pPr marL="285750" indent="-285750">
              <a:buFont typeface="Arial" panose="020B0604020202020204" pitchFamily="34" charset="0"/>
              <a:buChar char="•"/>
            </a:pPr>
            <a:r>
              <a:rPr lang="en-US" sz="2800" dirty="0"/>
              <a:t>Credentials requirements</a:t>
            </a:r>
          </a:p>
          <a:p>
            <a:pPr marL="742950" lvl="1" indent="-285750">
              <a:buFont typeface="Arial" panose="020B0604020202020204" pitchFamily="34" charset="0"/>
              <a:buChar char="•"/>
            </a:pPr>
            <a:r>
              <a:rPr lang="en-US" sz="2800" dirty="0"/>
              <a:t>Education</a:t>
            </a:r>
          </a:p>
          <a:p>
            <a:pPr marL="742950" lvl="1" indent="-285750">
              <a:buFont typeface="Arial" panose="020B0604020202020204" pitchFamily="34" charset="0"/>
              <a:buChar char="•"/>
            </a:pPr>
            <a:r>
              <a:rPr lang="en-US" sz="2800" dirty="0"/>
              <a:t>Certifications (e.g., Certified Health Officer, Registered Sanitarian)</a:t>
            </a:r>
          </a:p>
          <a:p>
            <a:pPr marL="285750" indent="-285750">
              <a:buFont typeface="Arial" panose="020B0604020202020204" pitchFamily="34" charset="0"/>
              <a:buChar char="•"/>
            </a:pPr>
            <a:r>
              <a:rPr lang="en-US" sz="2800" dirty="0"/>
              <a:t>Training requirements (e.g., Foundations of Local Public Health Practice)</a:t>
            </a:r>
          </a:p>
        </p:txBody>
      </p:sp>
    </p:spTree>
    <p:extLst>
      <p:ext uri="{BB962C8B-B14F-4D97-AF65-F5344CB8AC3E}">
        <p14:creationId xmlns:p14="http://schemas.microsoft.com/office/powerpoint/2010/main" val="400319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18</a:t>
            </a:fld>
            <a:endParaRPr lang="en-US" dirty="0">
              <a:solidFill>
                <a:srgbClr val="464646">
                  <a:lumMod val="40000"/>
                  <a:lumOff val="60000"/>
                </a:srgbClr>
              </a:solidFill>
            </a:endParaRPr>
          </a:p>
        </p:txBody>
      </p:sp>
      <p:sp>
        <p:nvSpPr>
          <p:cNvPr id="3" name="Footer Placeholder 2"/>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457199" y="254544"/>
            <a:ext cx="11035737"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Arial" charset="0"/>
                <a:cs typeface="Arial" charset="0"/>
              </a:rPr>
              <a:t>Next Step: </a:t>
            </a:r>
            <a:r>
              <a:rPr kumimoji="0" lang="en-US" sz="3800" b="1" i="0" u="none" strike="noStrike" kern="1200" cap="none" spc="0" normalizeH="0" baseline="0" noProof="0" dirty="0">
                <a:ln>
                  <a:noFill/>
                </a:ln>
                <a:solidFill>
                  <a:schemeClr val="bg1"/>
                </a:solidFill>
                <a:effectLst/>
                <a:uLnTx/>
                <a:uFillTx/>
                <a:latin typeface="Arial" charset="0"/>
                <a:cs typeface="Arial" charset="0"/>
              </a:rPr>
              <a:t>Data Reporting</a:t>
            </a:r>
            <a:r>
              <a:rPr kumimoji="0" lang="en-US" sz="3800" b="1" i="0" u="none" strike="noStrike" kern="1200" cap="none" spc="0" normalizeH="0" noProof="0" dirty="0">
                <a:ln>
                  <a:noFill/>
                </a:ln>
                <a:solidFill>
                  <a:schemeClr val="bg1"/>
                </a:solidFill>
                <a:effectLst/>
                <a:uLnTx/>
                <a:uFillTx/>
                <a:latin typeface="Arial" charset="0"/>
                <a:cs typeface="Arial" charset="0"/>
              </a:rPr>
              <a:t> and Analysis</a:t>
            </a:r>
            <a:endParaRPr lang="en-US" dirty="0">
              <a:solidFill>
                <a:schemeClr val="bg1"/>
              </a:solidFill>
            </a:endParaRPr>
          </a:p>
        </p:txBody>
      </p:sp>
      <p:sp>
        <p:nvSpPr>
          <p:cNvPr id="5" name="TextBox 4"/>
          <p:cNvSpPr txBox="1"/>
          <p:nvPr/>
        </p:nvSpPr>
        <p:spPr>
          <a:xfrm>
            <a:off x="846161" y="1461561"/>
            <a:ext cx="10276764" cy="1815882"/>
          </a:xfrm>
          <a:prstGeom prst="rect">
            <a:avLst/>
          </a:prstGeom>
          <a:noFill/>
        </p:spPr>
        <p:txBody>
          <a:bodyPr wrap="square" rtlCol="0">
            <a:spAutoFit/>
          </a:bodyPr>
          <a:lstStyle/>
          <a:p>
            <a:r>
              <a:rPr lang="en-US" sz="2800" b="1" dirty="0">
                <a:solidFill>
                  <a:srgbClr val="0000FF"/>
                </a:solidFill>
              </a:rPr>
              <a:t>Environmental Scan of Approaches to Inspectional Reports</a:t>
            </a:r>
          </a:p>
          <a:p>
            <a:endParaRPr lang="en-US" sz="2800" dirty="0"/>
          </a:p>
          <a:p>
            <a:pPr marL="457200" indent="-457200">
              <a:buFont typeface="Arial" panose="020B0604020202020204" pitchFamily="34" charset="0"/>
              <a:buChar char="•"/>
            </a:pPr>
            <a:r>
              <a:rPr lang="en-US" sz="2800" dirty="0"/>
              <a:t>Coalition for Local Public Health review of approaches to electronic inspection reports in Massachusetts and other states</a:t>
            </a:r>
          </a:p>
        </p:txBody>
      </p:sp>
    </p:spTree>
    <p:extLst>
      <p:ext uri="{BB962C8B-B14F-4D97-AF65-F5344CB8AC3E}">
        <p14:creationId xmlns:p14="http://schemas.microsoft.com/office/powerpoint/2010/main" val="4181717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309909" y="3032048"/>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000" dirty="0">
                <a:solidFill>
                  <a:schemeClr val="bg1"/>
                </a:solidFill>
              </a:rPr>
              <a:t>Thank you!</a:t>
            </a:r>
          </a:p>
          <a:p>
            <a:pPr lvl="0" algn="ctr" fontAlgn="auto">
              <a:spcAft>
                <a:spcPts val="0"/>
              </a:spcAft>
              <a:defRPr/>
            </a:pPr>
            <a:endParaRPr lang="en-US" sz="4000" dirty="0">
              <a:solidFill>
                <a:schemeClr val="bg1"/>
              </a:solidFill>
            </a:endParaRPr>
          </a:p>
          <a:p>
            <a:pPr lvl="0" algn="ctr" fontAlgn="auto">
              <a:spcAft>
                <a:spcPts val="0"/>
              </a:spcAft>
              <a:defRPr/>
            </a:pPr>
            <a:r>
              <a:rPr lang="en-US" sz="4000" dirty="0">
                <a:solidFill>
                  <a:schemeClr val="bg1"/>
                </a:solidFill>
              </a:rPr>
              <a:t>Questions and comments</a:t>
            </a:r>
          </a:p>
        </p:txBody>
      </p:sp>
      <p:sp>
        <p:nvSpPr>
          <p:cNvPr id="5" name="Subtitle 3"/>
          <p:cNvSpPr txBox="1">
            <a:spLocks/>
          </p:cNvSpPr>
          <p:nvPr/>
        </p:nvSpPr>
        <p:spPr>
          <a:xfrm>
            <a:off x="983488" y="3794051"/>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dirty="0">
              <a:solidFill>
                <a:schemeClr val="bg1"/>
              </a:solidFill>
            </a:endParaRPr>
          </a:p>
        </p:txBody>
      </p:sp>
    </p:spTree>
    <p:extLst>
      <p:ext uri="{BB962C8B-B14F-4D97-AF65-F5344CB8AC3E}">
        <p14:creationId xmlns:p14="http://schemas.microsoft.com/office/powerpoint/2010/main" val="97166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
        <p:nvSpPr>
          <p:cNvPr id="3" name="Footer Placeholder 2"/>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4" name="Rectangle 3"/>
          <p:cNvSpPr/>
          <p:nvPr/>
        </p:nvSpPr>
        <p:spPr>
          <a:xfrm>
            <a:off x="7421523" y="2019900"/>
            <a:ext cx="4316819" cy="2154436"/>
          </a:xfrm>
          <a:prstGeom prst="rect">
            <a:avLst/>
          </a:prstGeom>
        </p:spPr>
        <p:txBody>
          <a:bodyPr wrap="square">
            <a:spAutoFit/>
          </a:bodyPr>
          <a:lstStyle/>
          <a:p>
            <a:r>
              <a:rPr lang="en-US" b="1" dirty="0"/>
              <a:t>“…assess the effectiveness and efficiency of municipal and regional public health systems and … make recommendations regarding how to strengthen the delivery of public health services and preventive measures.”</a:t>
            </a:r>
            <a:endParaRPr lang="en-US" dirty="0"/>
          </a:p>
          <a:p>
            <a:pPr marL="274320" lvl="1" indent="0">
              <a:buFont typeface="Arial" panose="020B0604020202020204" pitchFamily="34" charset="0"/>
              <a:buNone/>
            </a:pPr>
            <a:r>
              <a:rPr lang="en-US" sz="1200" b="1" dirty="0"/>
              <a:t>					- </a:t>
            </a:r>
            <a:r>
              <a:rPr lang="en-US" sz="1400" b="1" dirty="0"/>
              <a:t>Chapter 3 of the Resolves of 2016</a:t>
            </a:r>
            <a:endParaRPr lang="en-US" sz="1400" dirty="0"/>
          </a:p>
        </p:txBody>
      </p:sp>
      <p:pic>
        <p:nvPicPr>
          <p:cNvPr id="5" name="Picture 2" descr="https://gallery.mailchimp.com/52eab53b393b93e485e635d5e/images/9892cdd2-333e-4c3e-a3fe-5ea9f20989d7.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691116" y="1523373"/>
            <a:ext cx="6375170" cy="331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40A6272-417E-FB42-8600-7CA17B89878A}"/>
              </a:ext>
            </a:extLst>
          </p:cNvPr>
          <p:cNvSpPr txBox="1"/>
          <p:nvPr/>
        </p:nvSpPr>
        <p:spPr>
          <a:xfrm>
            <a:off x="249183" y="113126"/>
            <a:ext cx="11815438" cy="58477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charset="0"/>
                <a:cs typeface="Arial" charset="0"/>
              </a:rPr>
              <a:t>Special Commission on Local and Regional Public Health</a:t>
            </a:r>
            <a:endParaRPr lang="en-US" sz="1400" b="1" dirty="0">
              <a:solidFill>
                <a:schemeClr val="bg1"/>
              </a:solidFill>
            </a:endParaRPr>
          </a:p>
        </p:txBody>
      </p:sp>
    </p:spTree>
    <p:extLst>
      <p:ext uri="{BB962C8B-B14F-4D97-AF65-F5344CB8AC3E}">
        <p14:creationId xmlns:p14="http://schemas.microsoft.com/office/powerpoint/2010/main" val="125231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4"/>
          </p:nvPr>
        </p:nvSpPr>
        <p:spPr/>
        <p:txBody>
          <a:bodyPr/>
          <a:lstStyle/>
          <a:p>
            <a:pPr>
              <a:defRPr/>
            </a:pPr>
            <a:fld id="{02CB3F52-A87A-446D-8640-6B3991A5996D}" type="slidenum">
              <a:rPr lang="en" smtClean="0"/>
              <a:pPr>
                <a:defRPr/>
              </a:pPr>
              <a:t>3</a:t>
            </a:fld>
            <a:endParaRPr lang="en"/>
          </a:p>
        </p:txBody>
      </p:sp>
      <p:sp>
        <p:nvSpPr>
          <p:cNvPr id="10" name="Footer Placeholder 9"/>
          <p:cNvSpPr>
            <a:spLocks noGrp="1"/>
          </p:cNvSpPr>
          <p:nvPr>
            <p:ph type="ftr" sz="quarter" idx="3"/>
          </p:nvPr>
        </p:nvSpPr>
        <p:spPr/>
        <p:txBody>
          <a:bodyPr/>
          <a:lstStyle/>
          <a:p>
            <a:pPr>
              <a:defRPr/>
            </a:pPr>
            <a:r>
              <a:rPr lang="en-US" dirty="0"/>
              <a:t>MDPH OLRH | December 2017</a:t>
            </a:r>
          </a:p>
        </p:txBody>
      </p:sp>
      <p:sp>
        <p:nvSpPr>
          <p:cNvPr id="2" name="Title 1"/>
          <p:cNvSpPr>
            <a:spLocks noGrp="1"/>
          </p:cNvSpPr>
          <p:nvPr>
            <p:ph type="title" idx="4294967295"/>
          </p:nvPr>
        </p:nvSpPr>
        <p:spPr>
          <a:xfrm>
            <a:off x="210463" y="174578"/>
            <a:ext cx="10972800" cy="990600"/>
          </a:xfrm>
          <a:prstGeom prst="rect">
            <a:avLst/>
          </a:prstGeom>
        </p:spPr>
        <p:txBody>
          <a:bodyPr>
            <a:normAutofit/>
          </a:bodyPr>
          <a:lstStyle/>
          <a:p>
            <a:r>
              <a:rPr lang="en-US" sz="3800" b="1" dirty="0">
                <a:solidFill>
                  <a:schemeClr val="bg1"/>
                </a:solidFill>
                <a:latin typeface="Arial" panose="020B0604020202020204" pitchFamily="34" charset="0"/>
                <a:cs typeface="Arial" panose="020B0604020202020204" pitchFamily="34" charset="0"/>
              </a:rPr>
              <a:t>Why Special Commission?</a:t>
            </a:r>
          </a:p>
        </p:txBody>
      </p:sp>
      <p:sp>
        <p:nvSpPr>
          <p:cNvPr id="4" name="Content Placeholder 3"/>
          <p:cNvSpPr>
            <a:spLocks noGrp="1"/>
          </p:cNvSpPr>
          <p:nvPr>
            <p:ph idx="4294967295"/>
          </p:nvPr>
        </p:nvSpPr>
        <p:spPr>
          <a:xfrm>
            <a:off x="1473959" y="1615080"/>
            <a:ext cx="9116704" cy="2943272"/>
          </a:xfrm>
          <a:prstGeom prst="rect">
            <a:avLst/>
          </a:prstGeom>
        </p:spPr>
        <p:txBody>
          <a:bodyPr>
            <a:normAutofit/>
          </a:bodyPr>
          <a:lstStyle/>
          <a:p>
            <a:r>
              <a:rPr lang="en-US" dirty="0"/>
              <a:t>Inconsistency across communities</a:t>
            </a:r>
          </a:p>
          <a:p>
            <a:r>
              <a:rPr lang="en-US" dirty="0"/>
              <a:t>Small towns struggle</a:t>
            </a:r>
          </a:p>
          <a:p>
            <a:r>
              <a:rPr lang="en-US" dirty="0"/>
              <a:t>Variability in board and staff credentials</a:t>
            </a:r>
          </a:p>
          <a:p>
            <a:r>
              <a:rPr lang="en-US" dirty="0"/>
              <a:t>Limited ability to meet accreditation standards.</a:t>
            </a:r>
          </a:p>
          <a:p>
            <a:r>
              <a:rPr lang="en-US" dirty="0"/>
              <a:t>Shared services proceeding slowly </a:t>
            </a:r>
          </a:p>
        </p:txBody>
      </p:sp>
      <p:sp>
        <p:nvSpPr>
          <p:cNvPr id="3" name="TextBox 2"/>
          <p:cNvSpPr txBox="1"/>
          <p:nvPr/>
        </p:nvSpPr>
        <p:spPr>
          <a:xfrm>
            <a:off x="4614334" y="5092701"/>
            <a:ext cx="6824133" cy="646331"/>
          </a:xfrm>
          <a:prstGeom prst="rect">
            <a:avLst/>
          </a:prstGeom>
          <a:noFill/>
        </p:spPr>
        <p:txBody>
          <a:bodyPr wrap="square" rtlCol="0">
            <a:spAutoFit/>
          </a:bodyPr>
          <a:lstStyle/>
          <a:p>
            <a:r>
              <a:rPr lang="en-US" dirty="0"/>
              <a:t>From </a:t>
            </a:r>
            <a:r>
              <a:rPr lang="en-US" i="1" dirty="0"/>
              <a:t>Strengthening the Local and Regional Public Health System. </a:t>
            </a:r>
          </a:p>
          <a:p>
            <a:r>
              <a:rPr lang="en-US" dirty="0"/>
              <a:t>Massachusetts Public Health Association (2016)</a:t>
            </a:r>
            <a:endParaRPr lang="en-US" i="1" dirty="0"/>
          </a:p>
        </p:txBody>
      </p:sp>
    </p:spTree>
    <p:extLst>
      <p:ext uri="{BB962C8B-B14F-4D97-AF65-F5344CB8AC3E}">
        <p14:creationId xmlns:p14="http://schemas.microsoft.com/office/powerpoint/2010/main" val="424648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4"/>
          </p:nvPr>
        </p:nvSpPr>
        <p:spPr/>
        <p:txBody>
          <a:bodyPr/>
          <a:lstStyle/>
          <a:p>
            <a:pPr>
              <a:defRPr/>
            </a:pPr>
            <a:fld id="{02CB3F52-A87A-446D-8640-6B3991A5996D}" type="slidenum">
              <a:rPr lang="en" smtClean="0"/>
              <a:pPr>
                <a:defRPr/>
              </a:pPr>
              <a:t>4</a:t>
            </a:fld>
            <a:endParaRPr lang="en"/>
          </a:p>
        </p:txBody>
      </p:sp>
      <p:sp>
        <p:nvSpPr>
          <p:cNvPr id="10" name="Footer Placeholder 9"/>
          <p:cNvSpPr>
            <a:spLocks noGrp="1"/>
          </p:cNvSpPr>
          <p:nvPr>
            <p:ph type="ftr" sz="quarter" idx="3"/>
          </p:nvPr>
        </p:nvSpPr>
        <p:spPr/>
        <p:txBody>
          <a:bodyPr/>
          <a:lstStyle/>
          <a:p>
            <a:pPr>
              <a:defRPr/>
            </a:pPr>
            <a:r>
              <a:rPr lang="en-US" dirty="0"/>
              <a:t>MDPH OLRH | December 2017</a:t>
            </a:r>
          </a:p>
        </p:txBody>
      </p:sp>
      <p:sp>
        <p:nvSpPr>
          <p:cNvPr id="2" name="Title 1"/>
          <p:cNvSpPr>
            <a:spLocks noGrp="1"/>
          </p:cNvSpPr>
          <p:nvPr>
            <p:ph type="title" idx="4294967295"/>
          </p:nvPr>
        </p:nvSpPr>
        <p:spPr>
          <a:xfrm>
            <a:off x="210463" y="174578"/>
            <a:ext cx="10972800" cy="990600"/>
          </a:xfrm>
          <a:prstGeom prst="rect">
            <a:avLst/>
          </a:prstGeom>
        </p:spPr>
        <p:txBody>
          <a:bodyPr>
            <a:normAutofit/>
          </a:bodyPr>
          <a:lstStyle/>
          <a:p>
            <a:r>
              <a:rPr lang="en-US" sz="3800" b="1" dirty="0">
                <a:solidFill>
                  <a:schemeClr val="bg1"/>
                </a:solidFill>
                <a:latin typeface="Arial" panose="020B0604020202020204" pitchFamily="34" charset="0"/>
                <a:cs typeface="Arial" panose="020B0604020202020204" pitchFamily="34" charset="0"/>
              </a:rPr>
              <a:t>Commission Members</a:t>
            </a:r>
          </a:p>
        </p:txBody>
      </p:sp>
      <p:sp>
        <p:nvSpPr>
          <p:cNvPr id="3" name="TextBox 2"/>
          <p:cNvSpPr txBox="1"/>
          <p:nvPr/>
        </p:nvSpPr>
        <p:spPr>
          <a:xfrm>
            <a:off x="1856096" y="2129051"/>
            <a:ext cx="6900427"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t>Executive branch agencies</a:t>
            </a:r>
          </a:p>
          <a:p>
            <a:pPr marL="285750" indent="-285750">
              <a:buFont typeface="Arial" panose="020B0604020202020204" pitchFamily="34" charset="0"/>
              <a:buChar char="•"/>
            </a:pPr>
            <a:r>
              <a:rPr lang="en-US" sz="3200" dirty="0"/>
              <a:t>Legislators</a:t>
            </a:r>
          </a:p>
          <a:p>
            <a:pPr marL="285750" indent="-285750">
              <a:buFont typeface="Arial" panose="020B0604020202020204" pitchFamily="34" charset="0"/>
              <a:buChar char="•"/>
            </a:pPr>
            <a:r>
              <a:rPr lang="en-US" sz="3200" dirty="0"/>
              <a:t>Appointments by the Governor</a:t>
            </a:r>
          </a:p>
          <a:p>
            <a:pPr marL="285750" indent="-285750">
              <a:buFont typeface="Arial" panose="020B0604020202020204" pitchFamily="34" charset="0"/>
              <a:buChar char="•"/>
            </a:pPr>
            <a:r>
              <a:rPr lang="en-US" sz="3200" dirty="0"/>
              <a:t>Named organizations</a:t>
            </a:r>
          </a:p>
        </p:txBody>
      </p:sp>
    </p:spTree>
    <p:extLst>
      <p:ext uri="{BB962C8B-B14F-4D97-AF65-F5344CB8AC3E}">
        <p14:creationId xmlns:p14="http://schemas.microsoft.com/office/powerpoint/2010/main" val="427990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pPr>
              <a:defRPr/>
            </a:pPr>
            <a:fld id="{02CB3F52-A87A-446D-8640-6B3991A5996D}" type="slidenum">
              <a:rPr lang="en" smtClean="0"/>
              <a:pPr>
                <a:defRPr/>
              </a:pPr>
              <a:t>5</a:t>
            </a:fld>
            <a:endParaRPr lang="en"/>
          </a:p>
        </p:txBody>
      </p:sp>
      <p:sp>
        <p:nvSpPr>
          <p:cNvPr id="9" name="Footer Placeholder 8"/>
          <p:cNvSpPr>
            <a:spLocks noGrp="1"/>
          </p:cNvSpPr>
          <p:nvPr>
            <p:ph type="ftr" sz="quarter" idx="3"/>
          </p:nvPr>
        </p:nvSpPr>
        <p:spPr/>
        <p:txBody>
          <a:bodyPr/>
          <a:lstStyle/>
          <a:p>
            <a:pPr>
              <a:defRPr/>
            </a:pPr>
            <a:r>
              <a:rPr lang="en-US" dirty="0"/>
              <a:t>MDPH OLRH | December 2017</a:t>
            </a:r>
          </a:p>
        </p:txBody>
      </p:sp>
      <p:sp>
        <p:nvSpPr>
          <p:cNvPr id="2" name="Title 1"/>
          <p:cNvSpPr>
            <a:spLocks noGrp="1"/>
          </p:cNvSpPr>
          <p:nvPr>
            <p:ph type="title" idx="4294967295"/>
          </p:nvPr>
        </p:nvSpPr>
        <p:spPr>
          <a:xfrm>
            <a:off x="150126" y="227462"/>
            <a:ext cx="10972800" cy="990600"/>
          </a:xfrm>
          <a:prstGeom prst="rect">
            <a:avLst/>
          </a:prstGeom>
        </p:spPr>
        <p:txBody>
          <a:bodyPr/>
          <a:lstStyle/>
          <a:p>
            <a:r>
              <a:rPr lang="en-US" sz="3800" b="1" dirty="0">
                <a:solidFill>
                  <a:schemeClr val="bg1"/>
                </a:solidFill>
                <a:latin typeface="Arial" panose="020B0604020202020204" pitchFamily="34" charset="0"/>
                <a:cs typeface="Arial" panose="020B0604020202020204" pitchFamily="34" charset="0"/>
              </a:rPr>
              <a:t>Commission Charge</a:t>
            </a:r>
          </a:p>
        </p:txBody>
      </p:sp>
      <p:sp>
        <p:nvSpPr>
          <p:cNvPr id="3" name="Content Placeholder 2"/>
          <p:cNvSpPr>
            <a:spLocks noGrp="1"/>
          </p:cNvSpPr>
          <p:nvPr>
            <p:ph idx="4294967295"/>
          </p:nvPr>
        </p:nvSpPr>
        <p:spPr>
          <a:xfrm>
            <a:off x="1037229" y="1654791"/>
            <a:ext cx="9976513" cy="3640541"/>
          </a:xfrm>
          <a:prstGeom prst="rect">
            <a:avLst/>
          </a:prstGeom>
        </p:spPr>
        <p:txBody>
          <a:bodyPr>
            <a:normAutofit lnSpcReduction="10000"/>
          </a:bodyPr>
          <a:lstStyle/>
          <a:p>
            <a:r>
              <a:rPr lang="en-US" sz="2800" dirty="0"/>
              <a:t>Capacity of local public health system</a:t>
            </a:r>
          </a:p>
          <a:p>
            <a:r>
              <a:rPr lang="en-US" sz="2800" dirty="0"/>
              <a:t>Existing resources for local health </a:t>
            </a:r>
          </a:p>
          <a:p>
            <a:r>
              <a:rPr lang="en-US" sz="2800" dirty="0"/>
              <a:t>Workforce credentials</a:t>
            </a:r>
          </a:p>
          <a:p>
            <a:r>
              <a:rPr lang="en-US" sz="2800" dirty="0"/>
              <a:t>Capacity of the Office of Local and Regional </a:t>
            </a:r>
            <a:r>
              <a:rPr lang="en-US" dirty="0"/>
              <a:t>H</a:t>
            </a:r>
            <a:r>
              <a:rPr lang="en-US" sz="2800" dirty="0"/>
              <a:t>ealth</a:t>
            </a:r>
          </a:p>
          <a:p>
            <a:r>
              <a:rPr lang="en-US" sz="2800" dirty="0"/>
              <a:t>Regional collaboration and various models of service delivery</a:t>
            </a:r>
          </a:p>
          <a:p>
            <a:r>
              <a:rPr lang="en-US" sz="2800" dirty="0"/>
              <a:t>Progress towards achieving regionalization advisory commission recommendations</a:t>
            </a:r>
          </a:p>
          <a:p>
            <a:r>
              <a:rPr lang="en-US" dirty="0"/>
              <a:t>Report of findings and recommendations</a:t>
            </a:r>
            <a:endParaRPr lang="en-US" sz="4000" dirty="0"/>
          </a:p>
          <a:p>
            <a:endParaRPr lang="en-US" sz="2800" dirty="0"/>
          </a:p>
          <a:p>
            <a:endParaRPr lang="en-US" dirty="0"/>
          </a:p>
        </p:txBody>
      </p:sp>
    </p:spTree>
    <p:extLst>
      <p:ext uri="{BB962C8B-B14F-4D97-AF65-F5344CB8AC3E}">
        <p14:creationId xmlns:p14="http://schemas.microsoft.com/office/powerpoint/2010/main" val="232752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209227" y="293879"/>
            <a:ext cx="1128371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“Blue</a:t>
            </a:r>
            <a:r>
              <a:rPr lang="en-US" sz="3800" b="1" dirty="0">
                <a:solidFill>
                  <a:schemeClr val="bg1"/>
                </a:solidFill>
                <a:latin typeface="Arial" charset="0"/>
                <a:cs typeface="Arial" charset="0"/>
              </a:rPr>
              <a:t>print for Public Health Excellence” Report</a:t>
            </a:r>
            <a:endParaRPr lang="en-US" dirty="0">
              <a:solidFill>
                <a:schemeClr val="bg1"/>
              </a:solidFill>
            </a:endParaRPr>
          </a:p>
        </p:txBody>
      </p:sp>
      <p:sp>
        <p:nvSpPr>
          <p:cNvPr id="6" name="Content Placeholder 2"/>
          <p:cNvSpPr txBox="1">
            <a:spLocks/>
          </p:cNvSpPr>
          <p:nvPr/>
        </p:nvSpPr>
        <p:spPr>
          <a:xfrm>
            <a:off x="5404513" y="1450295"/>
            <a:ext cx="6088424" cy="3121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The report documents the Commission’s findings and makes recommendations for strengthening local public health services and protections across the Commonwealth.</a:t>
            </a:r>
          </a:p>
          <a:p>
            <a:pPr marL="0" indent="0">
              <a:buNone/>
            </a:pP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97" y="1105468"/>
            <a:ext cx="4370351" cy="4469642"/>
          </a:xfrm>
          <a:prstGeom prst="rect">
            <a:avLst/>
          </a:prstGeom>
        </p:spPr>
      </p:pic>
    </p:spTree>
    <p:extLst>
      <p:ext uri="{BB962C8B-B14F-4D97-AF65-F5344CB8AC3E}">
        <p14:creationId xmlns:p14="http://schemas.microsoft.com/office/powerpoint/2010/main" val="366120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378995" y="160529"/>
            <a:ext cx="10444634"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Interlocking</a:t>
            </a:r>
            <a:r>
              <a:rPr kumimoji="0" lang="en-US" sz="3800" b="1" i="0" u="none" strike="noStrike" kern="1200" cap="none" spc="0" normalizeH="0" noProof="0" dirty="0">
                <a:ln>
                  <a:noFill/>
                </a:ln>
                <a:solidFill>
                  <a:schemeClr val="bg1"/>
                </a:solidFill>
                <a:effectLst/>
                <a:uLnTx/>
                <a:uFillTx/>
                <a:latin typeface="Arial" charset="0"/>
                <a:cs typeface="Arial" charset="0"/>
              </a:rPr>
              <a:t> Recommendations</a:t>
            </a:r>
            <a:endParaRPr lang="en-US"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106" y="1241482"/>
            <a:ext cx="9921765" cy="491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77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461894" y="177642"/>
            <a:ext cx="10893043"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Public Health Standards</a:t>
            </a:r>
            <a:endParaRPr lang="en-US" dirty="0">
              <a:solidFill>
                <a:schemeClr val="bg1"/>
              </a:solidFill>
            </a:endParaRPr>
          </a:p>
        </p:txBody>
      </p:sp>
      <p:sp>
        <p:nvSpPr>
          <p:cNvPr id="6" name="Content Placeholder 2"/>
          <p:cNvSpPr txBox="1">
            <a:spLocks/>
          </p:cNvSpPr>
          <p:nvPr/>
        </p:nvSpPr>
        <p:spPr>
          <a:xfrm>
            <a:off x="797327" y="3511405"/>
            <a:ext cx="10222173" cy="1483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2400" b="1" dirty="0">
                <a:solidFill>
                  <a:srgbClr val="0000FF"/>
                </a:solidFill>
                <a:ea typeface="ＭＳ Ｐゴシック" charset="0"/>
                <a:cs typeface="ＭＳ Ｐゴシック" charset="0"/>
              </a:rPr>
              <a:t>Commission Recommendation</a:t>
            </a:r>
          </a:p>
          <a:p>
            <a:pPr>
              <a:lnSpc>
                <a:spcPct val="100000"/>
              </a:lnSpc>
              <a:spcBef>
                <a:spcPts val="600"/>
              </a:spcBef>
              <a:spcAft>
                <a:spcPts val="600"/>
              </a:spcAft>
            </a:pPr>
            <a:r>
              <a:rPr lang="en-US" sz="2400" dirty="0">
                <a:ea typeface="ＭＳ Ｐゴシック" charset="0"/>
                <a:cs typeface="ＭＳ Ｐゴシック" charset="0"/>
              </a:rPr>
              <a:t>Elevate the standards for and improve the performance of local public health departments.</a:t>
            </a:r>
            <a:endParaRPr lang="en-US" sz="2400" dirty="0"/>
          </a:p>
        </p:txBody>
      </p:sp>
      <p:sp>
        <p:nvSpPr>
          <p:cNvPr id="5" name="TextBox 4"/>
          <p:cNvSpPr txBox="1"/>
          <p:nvPr/>
        </p:nvSpPr>
        <p:spPr>
          <a:xfrm>
            <a:off x="797329" y="1505184"/>
            <a:ext cx="10222172" cy="1723549"/>
          </a:xfrm>
          <a:prstGeom prst="rect">
            <a:avLst/>
          </a:prstGeom>
          <a:noFill/>
        </p:spPr>
        <p:txBody>
          <a:bodyPr wrap="square" rtlCol="0">
            <a:spAutoFit/>
          </a:bodyPr>
          <a:lstStyle/>
          <a:p>
            <a:pPr lvl="0">
              <a:spcBef>
                <a:spcPts val="600"/>
              </a:spcBef>
              <a:spcAft>
                <a:spcPts val="600"/>
              </a:spcAft>
            </a:pPr>
            <a:r>
              <a:rPr lang="en-US" sz="2400" b="1" dirty="0">
                <a:solidFill>
                  <a:srgbClr val="0000FF"/>
                </a:solidFill>
              </a:rPr>
              <a:t>Commission Finding</a:t>
            </a:r>
          </a:p>
          <a:p>
            <a:pPr lvl="0">
              <a:spcBef>
                <a:spcPts val="600"/>
              </a:spcBef>
              <a:spcAft>
                <a:spcPts val="600"/>
              </a:spcAft>
            </a:pPr>
            <a:r>
              <a:rPr lang="en-US" sz="2400" dirty="0"/>
              <a:t>Many Massachusetts cities and towns are unable to meet statutory requirements and even more lack the capacity to meet rigorous national public health standards.</a:t>
            </a:r>
          </a:p>
        </p:txBody>
      </p:sp>
    </p:spTree>
    <p:extLst>
      <p:ext uri="{BB962C8B-B14F-4D97-AF65-F5344CB8AC3E}">
        <p14:creationId xmlns:p14="http://schemas.microsoft.com/office/powerpoint/2010/main" val="200505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461894" y="177642"/>
            <a:ext cx="10893043"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Cross-Jurisdictional Sharing</a:t>
            </a:r>
            <a:endParaRPr lang="en-US" dirty="0">
              <a:solidFill>
                <a:schemeClr val="bg1"/>
              </a:solidFill>
            </a:endParaRPr>
          </a:p>
        </p:txBody>
      </p:sp>
      <p:sp>
        <p:nvSpPr>
          <p:cNvPr id="6" name="Content Placeholder 2"/>
          <p:cNvSpPr txBox="1">
            <a:spLocks/>
          </p:cNvSpPr>
          <p:nvPr/>
        </p:nvSpPr>
        <p:spPr>
          <a:xfrm>
            <a:off x="1132764" y="3220869"/>
            <a:ext cx="10222173" cy="1719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2400" b="1" dirty="0">
                <a:solidFill>
                  <a:srgbClr val="0000FF"/>
                </a:solidFill>
                <a:ea typeface="ＭＳ Ｐゴシック" charset="0"/>
                <a:cs typeface="ＭＳ Ｐゴシック" charset="0"/>
              </a:rPr>
              <a:t>Commission Recommendation</a:t>
            </a:r>
            <a:endParaRPr lang="en-US" sz="2400" dirty="0">
              <a:solidFill>
                <a:srgbClr val="0000FF"/>
              </a:solidFill>
              <a:ea typeface="ＭＳ Ｐゴシック" charset="0"/>
              <a:cs typeface="ＭＳ Ｐゴシック" charset="0"/>
            </a:endParaRPr>
          </a:p>
          <a:p>
            <a:pPr>
              <a:lnSpc>
                <a:spcPct val="100000"/>
              </a:lnSpc>
              <a:spcBef>
                <a:spcPts val="600"/>
              </a:spcBef>
              <a:spcAft>
                <a:spcPts val="600"/>
              </a:spcAft>
            </a:pPr>
            <a:r>
              <a:rPr lang="en-US" sz="2400" dirty="0">
                <a:ea typeface="ＭＳ Ｐゴシック" charset="0"/>
                <a:cs typeface="ＭＳ Ｐゴシック" charset="0"/>
              </a:rPr>
              <a:t>Increase the number and scope of comprehensive public health districts, formal shared services agreements, and other arrangements for sharing public health services.</a:t>
            </a:r>
            <a:endParaRPr lang="en-US" sz="2400" dirty="0"/>
          </a:p>
          <a:p>
            <a:endParaRPr lang="en-US" sz="2400" dirty="0"/>
          </a:p>
        </p:txBody>
      </p:sp>
      <p:sp>
        <p:nvSpPr>
          <p:cNvPr id="5" name="TextBox 4"/>
          <p:cNvSpPr txBox="1"/>
          <p:nvPr/>
        </p:nvSpPr>
        <p:spPr>
          <a:xfrm>
            <a:off x="1132765" y="1364776"/>
            <a:ext cx="10222172" cy="1723549"/>
          </a:xfrm>
          <a:prstGeom prst="rect">
            <a:avLst/>
          </a:prstGeom>
          <a:noFill/>
        </p:spPr>
        <p:txBody>
          <a:bodyPr wrap="square" rtlCol="0">
            <a:spAutoFit/>
          </a:bodyPr>
          <a:lstStyle/>
          <a:p>
            <a:pPr lvl="0">
              <a:spcBef>
                <a:spcPts val="600"/>
              </a:spcBef>
              <a:spcAft>
                <a:spcPts val="600"/>
              </a:spcAft>
            </a:pPr>
            <a:r>
              <a:rPr lang="en-US" sz="2400" b="1" dirty="0">
                <a:solidFill>
                  <a:srgbClr val="0000FF"/>
                </a:solidFill>
              </a:rPr>
              <a:t>Commission Finding</a:t>
            </a:r>
          </a:p>
          <a:p>
            <a:pPr>
              <a:spcBef>
                <a:spcPts val="600"/>
              </a:spcBef>
              <a:spcAft>
                <a:spcPts val="600"/>
              </a:spcAft>
            </a:pPr>
            <a:r>
              <a:rPr lang="en-US" sz="2400" dirty="0"/>
              <a:t>Massachusetts has more local public health jurisdictions than any other state (351)—one for each city and town—and cross-jurisdictional sharing of services is limited despite evidence that it improves effectiveness and efficiency.</a:t>
            </a:r>
          </a:p>
        </p:txBody>
      </p:sp>
    </p:spTree>
    <p:extLst>
      <p:ext uri="{BB962C8B-B14F-4D97-AF65-F5344CB8AC3E}">
        <p14:creationId xmlns:p14="http://schemas.microsoft.com/office/powerpoint/2010/main" val="1881846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2317</Words>
  <Application>Microsoft Office PowerPoint</Application>
  <PresentationFormat>Widescreen</PresentationFormat>
  <Paragraphs>205</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Why Special Commission?</vt:lpstr>
      <vt:lpstr>Commission Members</vt:lpstr>
      <vt:lpstr>Commission Charge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Cheryl Sbarra</cp:lastModifiedBy>
  <cp:revision>111</cp:revision>
  <cp:lastPrinted>2019-09-04T16:16:14Z</cp:lastPrinted>
  <dcterms:created xsi:type="dcterms:W3CDTF">2019-01-10T19:26:50Z</dcterms:created>
  <dcterms:modified xsi:type="dcterms:W3CDTF">2019-11-02T18:33:46Z</dcterms:modified>
</cp:coreProperties>
</file>