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45" r:id="rId1"/>
  </p:sldMasterIdLst>
  <p:sldIdLst>
    <p:sldId id="256" r:id="rId2"/>
    <p:sldId id="296" r:id="rId3"/>
    <p:sldId id="258" r:id="rId4"/>
    <p:sldId id="257" r:id="rId5"/>
    <p:sldId id="259" r:id="rId6"/>
    <p:sldId id="260" r:id="rId7"/>
    <p:sldId id="261" r:id="rId8"/>
    <p:sldId id="262" r:id="rId9"/>
    <p:sldId id="263" r:id="rId10"/>
    <p:sldId id="270" r:id="rId11"/>
    <p:sldId id="271" r:id="rId12"/>
    <p:sldId id="264" r:id="rId13"/>
    <p:sldId id="265" r:id="rId14"/>
    <p:sldId id="267" r:id="rId15"/>
    <p:sldId id="268" r:id="rId16"/>
    <p:sldId id="269" r:id="rId17"/>
    <p:sldId id="273" r:id="rId18"/>
    <p:sldId id="274" r:id="rId19"/>
    <p:sldId id="275" r:id="rId20"/>
    <p:sldId id="277" r:id="rId21"/>
    <p:sldId id="276" r:id="rId22"/>
    <p:sldId id="278" r:id="rId23"/>
    <p:sldId id="284" r:id="rId24"/>
    <p:sldId id="285" r:id="rId25"/>
    <p:sldId id="286" r:id="rId26"/>
    <p:sldId id="280" r:id="rId27"/>
    <p:sldId id="287" r:id="rId28"/>
    <p:sldId id="288" r:id="rId29"/>
    <p:sldId id="281" r:id="rId30"/>
    <p:sldId id="293" r:id="rId31"/>
    <p:sldId id="291" r:id="rId32"/>
    <p:sldId id="292" r:id="rId33"/>
    <p:sldId id="294" r:id="rId34"/>
    <p:sldId id="295" r:id="rId35"/>
    <p:sldId id="283" r:id="rId36"/>
    <p:sldId id="289" r:id="rId37"/>
    <p:sldId id="290"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114" d="100"/>
          <a:sy n="114" d="100"/>
        </p:scale>
        <p:origin x="47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CA770D-9150-4027-9E0D-B8B5BDE419CC}" type="doc">
      <dgm:prSet loTypeId="urn:microsoft.com/office/officeart/2005/8/layout/vList2" loCatId="list" qsTypeId="urn:microsoft.com/office/officeart/2005/8/quickstyle/simple1" qsCatId="simple" csTypeId="urn:microsoft.com/office/officeart/2005/8/colors/accent6_3" csCatId="accent6" phldr="1"/>
      <dgm:spPr/>
      <dgm:t>
        <a:bodyPr/>
        <a:lstStyle/>
        <a:p>
          <a:endParaRPr lang="en-US"/>
        </a:p>
      </dgm:t>
    </dgm:pt>
    <dgm:pt modelId="{331E4EFF-29EA-4949-A0AA-5C34DB3A4BAC}">
      <dgm:prSet/>
      <dgm:spPr/>
      <dgm:t>
        <a:bodyPr/>
        <a:lstStyle/>
        <a:p>
          <a:r>
            <a:rPr lang="en-US" b="0" i="0" dirty="0"/>
            <a:t>Public health is defined as the science of protecting the safety and improving the health of communities through education, policy making and research for disease and injury prevention.</a:t>
          </a:r>
          <a:endParaRPr lang="en-US" dirty="0"/>
        </a:p>
      </dgm:t>
    </dgm:pt>
    <dgm:pt modelId="{765629B2-2764-46FA-9023-8519F8BFE85E}" type="parTrans" cxnId="{FF2328B6-A097-4DC7-9032-9E9F36A23867}">
      <dgm:prSet/>
      <dgm:spPr/>
      <dgm:t>
        <a:bodyPr/>
        <a:lstStyle/>
        <a:p>
          <a:endParaRPr lang="en-US"/>
        </a:p>
      </dgm:t>
    </dgm:pt>
    <dgm:pt modelId="{F3210946-441B-46CF-BAE7-066B249A847D}" type="sibTrans" cxnId="{FF2328B6-A097-4DC7-9032-9E9F36A23867}">
      <dgm:prSet/>
      <dgm:spPr/>
      <dgm:t>
        <a:bodyPr/>
        <a:lstStyle/>
        <a:p>
          <a:endParaRPr lang="en-US"/>
        </a:p>
      </dgm:t>
    </dgm:pt>
    <dgm:pt modelId="{B9A34D2A-93E9-4071-9068-7E058D441E13}">
      <dgm:prSet/>
      <dgm:spPr/>
      <dgm:t>
        <a:bodyPr/>
        <a:lstStyle/>
        <a:p>
          <a:r>
            <a:rPr lang="en-US" b="1" i="0"/>
            <a:t>Community Health: </a:t>
          </a:r>
          <a:r>
            <a:rPr lang="en-US" b="0" i="0"/>
            <a:t>Public health is concerned with the health of the community as a whole; public health is community health. </a:t>
          </a:r>
          <a:endParaRPr lang="en-US"/>
        </a:p>
      </dgm:t>
    </dgm:pt>
    <dgm:pt modelId="{A6353376-65D5-4D54-B30E-D73D5E3EF686}" type="parTrans" cxnId="{9FD4EAB5-E943-4389-82B1-F8126BF8827E}">
      <dgm:prSet/>
      <dgm:spPr/>
      <dgm:t>
        <a:bodyPr/>
        <a:lstStyle/>
        <a:p>
          <a:endParaRPr lang="en-US"/>
        </a:p>
      </dgm:t>
    </dgm:pt>
    <dgm:pt modelId="{FBDF2257-3262-4407-8959-24896B62C0AE}" type="sibTrans" cxnId="{9FD4EAB5-E943-4389-82B1-F8126BF8827E}">
      <dgm:prSet/>
      <dgm:spPr/>
      <dgm:t>
        <a:bodyPr/>
        <a:lstStyle/>
        <a:p>
          <a:endParaRPr lang="en-US"/>
        </a:p>
      </dgm:t>
    </dgm:pt>
    <dgm:pt modelId="{2ADED808-A68B-4E84-9F6A-62D2D2949BAB}">
      <dgm:prSet/>
      <dgm:spPr/>
      <dgm:t>
        <a:bodyPr/>
        <a:lstStyle/>
        <a:p>
          <a:r>
            <a:rPr lang="en-US" b="1" i="0" dirty="0"/>
            <a:t>Wellness: </a:t>
          </a:r>
          <a:r>
            <a:rPr lang="en-US" b="0" i="0" dirty="0"/>
            <a:t>The primary mission of public health is to support community wellness and to prevent hazards and illness from spreading through the community.  </a:t>
          </a:r>
          <a:endParaRPr lang="en-US" dirty="0"/>
        </a:p>
      </dgm:t>
    </dgm:pt>
    <dgm:pt modelId="{89A31425-5CF2-49D8-8C59-CB2FD3F48E0D}" type="parTrans" cxnId="{17E9761F-6E4D-4A40-BBEC-9919D02D8361}">
      <dgm:prSet/>
      <dgm:spPr/>
      <dgm:t>
        <a:bodyPr/>
        <a:lstStyle/>
        <a:p>
          <a:endParaRPr lang="en-US"/>
        </a:p>
      </dgm:t>
    </dgm:pt>
    <dgm:pt modelId="{52934938-D4EF-4448-BA76-7A5829888020}" type="sibTrans" cxnId="{17E9761F-6E4D-4A40-BBEC-9919D02D8361}">
      <dgm:prSet/>
      <dgm:spPr/>
      <dgm:t>
        <a:bodyPr/>
        <a:lstStyle/>
        <a:p>
          <a:endParaRPr lang="en-US"/>
        </a:p>
      </dgm:t>
    </dgm:pt>
    <dgm:pt modelId="{D43CF64E-71CB-40EA-ADF8-B53E4A2281BA}">
      <dgm:prSet/>
      <dgm:spPr/>
      <dgm:t>
        <a:bodyPr/>
        <a:lstStyle/>
        <a:p>
          <a:r>
            <a:rPr lang="en-US" b="1" i="0" dirty="0"/>
            <a:t>Prevention: The purpose of public health is to </a:t>
          </a:r>
          <a:r>
            <a:rPr lang="en-US" b="1" i="1" dirty="0"/>
            <a:t>prevent</a:t>
          </a:r>
          <a:r>
            <a:rPr lang="en-US" b="1" i="0" dirty="0"/>
            <a:t> disease.</a:t>
          </a:r>
          <a:endParaRPr lang="en-US" dirty="0"/>
        </a:p>
      </dgm:t>
    </dgm:pt>
    <dgm:pt modelId="{FC9EBA7D-FA1A-4BCC-86FE-DC3145A6B7FB}" type="parTrans" cxnId="{47F12142-620D-4CE8-8D95-31628F635FBC}">
      <dgm:prSet/>
      <dgm:spPr/>
      <dgm:t>
        <a:bodyPr/>
        <a:lstStyle/>
        <a:p>
          <a:endParaRPr lang="en-US"/>
        </a:p>
      </dgm:t>
    </dgm:pt>
    <dgm:pt modelId="{4A1270B9-DFE8-41F8-9BAF-B828A05D632A}" type="sibTrans" cxnId="{47F12142-620D-4CE8-8D95-31628F635FBC}">
      <dgm:prSet/>
      <dgm:spPr/>
      <dgm:t>
        <a:bodyPr/>
        <a:lstStyle/>
        <a:p>
          <a:endParaRPr lang="en-US"/>
        </a:p>
      </dgm:t>
    </dgm:pt>
    <dgm:pt modelId="{77ECC1C0-7989-4A43-9229-A0F6C9FCD51B}" type="pres">
      <dgm:prSet presAssocID="{E9CA770D-9150-4027-9E0D-B8B5BDE419CC}" presName="linear" presStyleCnt="0">
        <dgm:presLayoutVars>
          <dgm:animLvl val="lvl"/>
          <dgm:resizeHandles val="exact"/>
        </dgm:presLayoutVars>
      </dgm:prSet>
      <dgm:spPr/>
    </dgm:pt>
    <dgm:pt modelId="{0A7B3F7F-C86B-4F2D-BD78-A98AF7B355F6}" type="pres">
      <dgm:prSet presAssocID="{331E4EFF-29EA-4949-A0AA-5C34DB3A4BAC}" presName="parentText" presStyleLbl="node1" presStyleIdx="0" presStyleCnt="4" custScaleX="99263" custScaleY="154736">
        <dgm:presLayoutVars>
          <dgm:chMax val="0"/>
          <dgm:bulletEnabled val="1"/>
        </dgm:presLayoutVars>
      </dgm:prSet>
      <dgm:spPr/>
    </dgm:pt>
    <dgm:pt modelId="{D9D11E7D-5FDD-4A86-BD21-7EC39171EF2E}" type="pres">
      <dgm:prSet presAssocID="{F3210946-441B-46CF-BAE7-066B249A847D}" presName="spacer" presStyleCnt="0"/>
      <dgm:spPr/>
    </dgm:pt>
    <dgm:pt modelId="{26A06625-DFF6-41A3-A4A9-1B7277908C31}" type="pres">
      <dgm:prSet presAssocID="{B9A34D2A-93E9-4071-9068-7E058D441E13}" presName="parentText" presStyleLbl="node1" presStyleIdx="1" presStyleCnt="4" custScaleX="99178" custScaleY="126286">
        <dgm:presLayoutVars>
          <dgm:chMax val="0"/>
          <dgm:bulletEnabled val="1"/>
        </dgm:presLayoutVars>
      </dgm:prSet>
      <dgm:spPr/>
    </dgm:pt>
    <dgm:pt modelId="{6C22170A-009C-4768-BCCA-76E539577BB8}" type="pres">
      <dgm:prSet presAssocID="{FBDF2257-3262-4407-8959-24896B62C0AE}" presName="spacer" presStyleCnt="0"/>
      <dgm:spPr/>
    </dgm:pt>
    <dgm:pt modelId="{F9DEC4EC-EA6B-4E90-854F-E52874378025}" type="pres">
      <dgm:prSet presAssocID="{2ADED808-A68B-4E84-9F6A-62D2D2949BAB}" presName="parentText" presStyleLbl="node1" presStyleIdx="2" presStyleCnt="4" custScaleY="134498">
        <dgm:presLayoutVars>
          <dgm:chMax val="0"/>
          <dgm:bulletEnabled val="1"/>
        </dgm:presLayoutVars>
      </dgm:prSet>
      <dgm:spPr/>
    </dgm:pt>
    <dgm:pt modelId="{B108C967-7B18-47F5-B594-51EE3B148BFE}" type="pres">
      <dgm:prSet presAssocID="{52934938-D4EF-4448-BA76-7A5829888020}" presName="spacer" presStyleCnt="0"/>
      <dgm:spPr/>
    </dgm:pt>
    <dgm:pt modelId="{6D81A6B1-D573-42F5-8FE5-691B6C204EB3}" type="pres">
      <dgm:prSet presAssocID="{D43CF64E-71CB-40EA-ADF8-B53E4A2281BA}" presName="parentText" presStyleLbl="node1" presStyleIdx="3" presStyleCnt="4" custScaleY="142764">
        <dgm:presLayoutVars>
          <dgm:chMax val="0"/>
          <dgm:bulletEnabled val="1"/>
        </dgm:presLayoutVars>
      </dgm:prSet>
      <dgm:spPr/>
    </dgm:pt>
  </dgm:ptLst>
  <dgm:cxnLst>
    <dgm:cxn modelId="{D7BAD512-2AE0-43C8-A99A-E2B65A1EE328}" type="presOf" srcId="{D43CF64E-71CB-40EA-ADF8-B53E4A2281BA}" destId="{6D81A6B1-D573-42F5-8FE5-691B6C204EB3}" srcOrd="0" destOrd="0" presId="urn:microsoft.com/office/officeart/2005/8/layout/vList2"/>
    <dgm:cxn modelId="{17E9761F-6E4D-4A40-BBEC-9919D02D8361}" srcId="{E9CA770D-9150-4027-9E0D-B8B5BDE419CC}" destId="{2ADED808-A68B-4E84-9F6A-62D2D2949BAB}" srcOrd="2" destOrd="0" parTransId="{89A31425-5CF2-49D8-8C59-CB2FD3F48E0D}" sibTransId="{52934938-D4EF-4448-BA76-7A5829888020}"/>
    <dgm:cxn modelId="{47F12142-620D-4CE8-8D95-31628F635FBC}" srcId="{E9CA770D-9150-4027-9E0D-B8B5BDE419CC}" destId="{D43CF64E-71CB-40EA-ADF8-B53E4A2281BA}" srcOrd="3" destOrd="0" parTransId="{FC9EBA7D-FA1A-4BCC-86FE-DC3145A6B7FB}" sibTransId="{4A1270B9-DFE8-41F8-9BAF-B828A05D632A}"/>
    <dgm:cxn modelId="{63AF9F6E-5FC6-4480-B20A-C6E6086C7A45}" type="presOf" srcId="{2ADED808-A68B-4E84-9F6A-62D2D2949BAB}" destId="{F9DEC4EC-EA6B-4E90-854F-E52874378025}" srcOrd="0" destOrd="0" presId="urn:microsoft.com/office/officeart/2005/8/layout/vList2"/>
    <dgm:cxn modelId="{C7BBAC51-4A00-465F-8B61-8CBD94EB5D9C}" type="presOf" srcId="{B9A34D2A-93E9-4071-9068-7E058D441E13}" destId="{26A06625-DFF6-41A3-A4A9-1B7277908C31}" srcOrd="0" destOrd="0" presId="urn:microsoft.com/office/officeart/2005/8/layout/vList2"/>
    <dgm:cxn modelId="{69900652-3B28-453D-B43E-1074608CE5C9}" type="presOf" srcId="{331E4EFF-29EA-4949-A0AA-5C34DB3A4BAC}" destId="{0A7B3F7F-C86B-4F2D-BD78-A98AF7B355F6}" srcOrd="0" destOrd="0" presId="urn:microsoft.com/office/officeart/2005/8/layout/vList2"/>
    <dgm:cxn modelId="{9FD4EAB5-E943-4389-82B1-F8126BF8827E}" srcId="{E9CA770D-9150-4027-9E0D-B8B5BDE419CC}" destId="{B9A34D2A-93E9-4071-9068-7E058D441E13}" srcOrd="1" destOrd="0" parTransId="{A6353376-65D5-4D54-B30E-D73D5E3EF686}" sibTransId="{FBDF2257-3262-4407-8959-24896B62C0AE}"/>
    <dgm:cxn modelId="{FF2328B6-A097-4DC7-9032-9E9F36A23867}" srcId="{E9CA770D-9150-4027-9E0D-B8B5BDE419CC}" destId="{331E4EFF-29EA-4949-A0AA-5C34DB3A4BAC}" srcOrd="0" destOrd="0" parTransId="{765629B2-2764-46FA-9023-8519F8BFE85E}" sibTransId="{F3210946-441B-46CF-BAE7-066B249A847D}"/>
    <dgm:cxn modelId="{6CA74EB7-DB59-4D3C-847B-FAC20B9513B2}" type="presOf" srcId="{E9CA770D-9150-4027-9E0D-B8B5BDE419CC}" destId="{77ECC1C0-7989-4A43-9229-A0F6C9FCD51B}" srcOrd="0" destOrd="0" presId="urn:microsoft.com/office/officeart/2005/8/layout/vList2"/>
    <dgm:cxn modelId="{307D045A-3B8E-4EA1-8C2D-D3A893A25088}" type="presParOf" srcId="{77ECC1C0-7989-4A43-9229-A0F6C9FCD51B}" destId="{0A7B3F7F-C86B-4F2D-BD78-A98AF7B355F6}" srcOrd="0" destOrd="0" presId="urn:microsoft.com/office/officeart/2005/8/layout/vList2"/>
    <dgm:cxn modelId="{6CCA1C1A-04A7-4321-8699-A9F83C75534F}" type="presParOf" srcId="{77ECC1C0-7989-4A43-9229-A0F6C9FCD51B}" destId="{D9D11E7D-5FDD-4A86-BD21-7EC39171EF2E}" srcOrd="1" destOrd="0" presId="urn:microsoft.com/office/officeart/2005/8/layout/vList2"/>
    <dgm:cxn modelId="{958386E7-CE5D-414E-AC6E-CBB83B072726}" type="presParOf" srcId="{77ECC1C0-7989-4A43-9229-A0F6C9FCD51B}" destId="{26A06625-DFF6-41A3-A4A9-1B7277908C31}" srcOrd="2" destOrd="0" presId="urn:microsoft.com/office/officeart/2005/8/layout/vList2"/>
    <dgm:cxn modelId="{86ED7178-1F4B-4715-8EE6-F5AC68F3DDC3}" type="presParOf" srcId="{77ECC1C0-7989-4A43-9229-A0F6C9FCD51B}" destId="{6C22170A-009C-4768-BCCA-76E539577BB8}" srcOrd="3" destOrd="0" presId="urn:microsoft.com/office/officeart/2005/8/layout/vList2"/>
    <dgm:cxn modelId="{AF780EEB-887E-4A3B-A6BE-0BC5C74A5394}" type="presParOf" srcId="{77ECC1C0-7989-4A43-9229-A0F6C9FCD51B}" destId="{F9DEC4EC-EA6B-4E90-854F-E52874378025}" srcOrd="4" destOrd="0" presId="urn:microsoft.com/office/officeart/2005/8/layout/vList2"/>
    <dgm:cxn modelId="{A617EEA3-44D1-4F4B-813F-6C4074B80388}" type="presParOf" srcId="{77ECC1C0-7989-4A43-9229-A0F6C9FCD51B}" destId="{B108C967-7B18-47F5-B594-51EE3B148BFE}" srcOrd="5" destOrd="0" presId="urn:microsoft.com/office/officeart/2005/8/layout/vList2"/>
    <dgm:cxn modelId="{42E2FCAF-5594-45DD-93E3-44A4CF248A9F}" type="presParOf" srcId="{77ECC1C0-7989-4A43-9229-A0F6C9FCD51B}" destId="{6D81A6B1-D573-42F5-8FE5-691B6C204EB3}"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7B3F7F-C86B-4F2D-BD78-A98AF7B355F6}">
      <dsp:nvSpPr>
        <dsp:cNvPr id="0" name=""/>
        <dsp:cNvSpPr/>
      </dsp:nvSpPr>
      <dsp:spPr>
        <a:xfrm>
          <a:off x="25084" y="39167"/>
          <a:ext cx="6757030" cy="1629370"/>
        </a:xfrm>
        <a:prstGeom prst="roundRect">
          <a:avLst/>
        </a:prstGeom>
        <a:solidFill>
          <a:schemeClr val="accent6">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a:t>Public health is defined as the science of protecting the safety and improving the health of communities through education, policy making and research for disease and injury prevention.</a:t>
          </a:r>
          <a:endParaRPr lang="en-US" sz="2000" kern="1200" dirty="0"/>
        </a:p>
      </dsp:txBody>
      <dsp:txXfrm>
        <a:off x="104623" y="118706"/>
        <a:ext cx="6597952" cy="1470292"/>
      </dsp:txXfrm>
    </dsp:sp>
    <dsp:sp modelId="{26A06625-DFF6-41A3-A4A9-1B7277908C31}">
      <dsp:nvSpPr>
        <dsp:cNvPr id="0" name=""/>
        <dsp:cNvSpPr/>
      </dsp:nvSpPr>
      <dsp:spPr>
        <a:xfrm>
          <a:off x="27977" y="1726137"/>
          <a:ext cx="6751244" cy="1329791"/>
        </a:xfrm>
        <a:prstGeom prst="roundRect">
          <a:avLst/>
        </a:prstGeom>
        <a:solidFill>
          <a:schemeClr val="accent6">
            <a:shade val="80000"/>
            <a:hueOff val="173197"/>
            <a:satOff val="-7419"/>
            <a:lumOff val="1023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i="0" kern="1200"/>
            <a:t>Community Health: </a:t>
          </a:r>
          <a:r>
            <a:rPr lang="en-US" sz="2000" b="0" i="0" kern="1200"/>
            <a:t>Public health is concerned with the health of the community as a whole; public health is community health. </a:t>
          </a:r>
          <a:endParaRPr lang="en-US" sz="2000" kern="1200"/>
        </a:p>
      </dsp:txBody>
      <dsp:txXfrm>
        <a:off x="92892" y="1791052"/>
        <a:ext cx="6621414" cy="1199961"/>
      </dsp:txXfrm>
    </dsp:sp>
    <dsp:sp modelId="{F9DEC4EC-EA6B-4E90-854F-E52874378025}">
      <dsp:nvSpPr>
        <dsp:cNvPr id="0" name=""/>
        <dsp:cNvSpPr/>
      </dsp:nvSpPr>
      <dsp:spPr>
        <a:xfrm>
          <a:off x="0" y="3113529"/>
          <a:ext cx="6807200" cy="1416263"/>
        </a:xfrm>
        <a:prstGeom prst="roundRect">
          <a:avLst/>
        </a:prstGeom>
        <a:solidFill>
          <a:schemeClr val="accent6">
            <a:shade val="80000"/>
            <a:hueOff val="346395"/>
            <a:satOff val="-14838"/>
            <a:lumOff val="204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i="0" kern="1200" dirty="0"/>
            <a:t>Wellness: </a:t>
          </a:r>
          <a:r>
            <a:rPr lang="en-US" sz="2000" b="0" i="0" kern="1200" dirty="0"/>
            <a:t>The primary mission of public health is to support community wellness and to prevent hazards and illness from spreading through the community.  </a:t>
          </a:r>
          <a:endParaRPr lang="en-US" sz="2000" kern="1200" dirty="0"/>
        </a:p>
      </dsp:txBody>
      <dsp:txXfrm>
        <a:off x="69136" y="3182665"/>
        <a:ext cx="6668928" cy="1277991"/>
      </dsp:txXfrm>
    </dsp:sp>
    <dsp:sp modelId="{6D81A6B1-D573-42F5-8FE5-691B6C204EB3}">
      <dsp:nvSpPr>
        <dsp:cNvPr id="0" name=""/>
        <dsp:cNvSpPr/>
      </dsp:nvSpPr>
      <dsp:spPr>
        <a:xfrm>
          <a:off x="0" y="4587393"/>
          <a:ext cx="6807200" cy="1503304"/>
        </a:xfrm>
        <a:prstGeom prst="roundRect">
          <a:avLst/>
        </a:prstGeom>
        <a:solidFill>
          <a:schemeClr val="accent6">
            <a:shade val="80000"/>
            <a:hueOff val="519592"/>
            <a:satOff val="-22257"/>
            <a:lumOff val="306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i="0" kern="1200" dirty="0"/>
            <a:t>Prevention: The purpose of public health is to </a:t>
          </a:r>
          <a:r>
            <a:rPr lang="en-US" sz="2000" b="1" i="1" kern="1200" dirty="0"/>
            <a:t>prevent</a:t>
          </a:r>
          <a:r>
            <a:rPr lang="en-US" sz="2000" b="1" i="0" kern="1200" dirty="0"/>
            <a:t> disease.</a:t>
          </a:r>
          <a:endParaRPr lang="en-US" sz="2000" kern="1200" dirty="0"/>
        </a:p>
      </dsp:txBody>
      <dsp:txXfrm>
        <a:off x="73385" y="4660778"/>
        <a:ext cx="6660430" cy="135653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2FEE7-BC40-49C9-A072-B2C4964F2B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B5AC017-0B15-4B2E-81B9-4E71661607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8BA47B5-6344-4A3F-B419-6A3FE6137B5B}"/>
              </a:ext>
            </a:extLst>
          </p:cNvPr>
          <p:cNvSpPr>
            <a:spLocks noGrp="1"/>
          </p:cNvSpPr>
          <p:nvPr>
            <p:ph type="dt" sz="half" idx="10"/>
          </p:nvPr>
        </p:nvSpPr>
        <p:spPr/>
        <p:txBody>
          <a:bodyPr/>
          <a:lstStyle/>
          <a:p>
            <a:fld id="{48A87A34-81AB-432B-8DAE-1953F412C126}" type="datetimeFigureOut">
              <a:rPr lang="en-US" smtClean="0"/>
              <a:t>11/9/2018</a:t>
            </a:fld>
            <a:endParaRPr lang="en-US" dirty="0"/>
          </a:p>
        </p:txBody>
      </p:sp>
      <p:sp>
        <p:nvSpPr>
          <p:cNvPr id="5" name="Footer Placeholder 4">
            <a:extLst>
              <a:ext uri="{FF2B5EF4-FFF2-40B4-BE49-F238E27FC236}">
                <a16:creationId xmlns:a16="http://schemas.microsoft.com/office/drawing/2014/main" id="{B90CB6AB-7F60-4171-A252-FFD335662B5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449FC20-D703-43DA-B501-F4935A9A8596}"/>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84669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12E6C-15C1-43C0-B50D-A26DB89685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DC4640-9D87-4AC3-8C36-1934102FA49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50ACE7-442C-4C0A-BD36-F0BCF6DABBC9}"/>
              </a:ext>
            </a:extLst>
          </p:cNvPr>
          <p:cNvSpPr>
            <a:spLocks noGrp="1"/>
          </p:cNvSpPr>
          <p:nvPr>
            <p:ph type="dt" sz="half" idx="10"/>
          </p:nvPr>
        </p:nvSpPr>
        <p:spPr/>
        <p:txBody>
          <a:bodyPr/>
          <a:lstStyle/>
          <a:p>
            <a:fld id="{48A87A34-81AB-432B-8DAE-1953F412C126}" type="datetimeFigureOut">
              <a:rPr lang="en-US" smtClean="0"/>
              <a:t>11/9/2018</a:t>
            </a:fld>
            <a:endParaRPr lang="en-US" dirty="0"/>
          </a:p>
        </p:txBody>
      </p:sp>
      <p:sp>
        <p:nvSpPr>
          <p:cNvPr id="5" name="Footer Placeholder 4">
            <a:extLst>
              <a:ext uri="{FF2B5EF4-FFF2-40B4-BE49-F238E27FC236}">
                <a16:creationId xmlns:a16="http://schemas.microsoft.com/office/drawing/2014/main" id="{21D3A156-5792-4C4B-950B-7540AAA2E9E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F1D6DCA-FF6F-4398-B38B-D2BC3ACAB887}"/>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31963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58036F-2AFE-4F13-8FD1-1F8E3E36A0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E4FF282-8077-43BA-891C-1EF6992C447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F5B1B0-AB55-4ECB-972F-264D42E94A34}"/>
              </a:ext>
            </a:extLst>
          </p:cNvPr>
          <p:cNvSpPr>
            <a:spLocks noGrp="1"/>
          </p:cNvSpPr>
          <p:nvPr>
            <p:ph type="dt" sz="half" idx="10"/>
          </p:nvPr>
        </p:nvSpPr>
        <p:spPr/>
        <p:txBody>
          <a:bodyPr/>
          <a:lstStyle/>
          <a:p>
            <a:fld id="{48A87A34-81AB-432B-8DAE-1953F412C126}" type="datetimeFigureOut">
              <a:rPr lang="en-US" smtClean="0"/>
              <a:t>11/9/2018</a:t>
            </a:fld>
            <a:endParaRPr lang="en-US" dirty="0"/>
          </a:p>
        </p:txBody>
      </p:sp>
      <p:sp>
        <p:nvSpPr>
          <p:cNvPr id="5" name="Footer Placeholder 4">
            <a:extLst>
              <a:ext uri="{FF2B5EF4-FFF2-40B4-BE49-F238E27FC236}">
                <a16:creationId xmlns:a16="http://schemas.microsoft.com/office/drawing/2014/main" id="{01CB8D09-0002-4FAF-BA86-F5626CC2E87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332B2B7-E5C6-41B6-9547-3F2099648C57}"/>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44899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E4CCA-13B5-485D-A2F7-6A8361BFD0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541AFC-3ACF-4671-83F7-4C3E6A91237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D37EB8-35FE-4CA4-8305-F845F4AE3185}"/>
              </a:ext>
            </a:extLst>
          </p:cNvPr>
          <p:cNvSpPr>
            <a:spLocks noGrp="1"/>
          </p:cNvSpPr>
          <p:nvPr>
            <p:ph type="dt" sz="half" idx="10"/>
          </p:nvPr>
        </p:nvSpPr>
        <p:spPr/>
        <p:txBody>
          <a:bodyPr/>
          <a:lstStyle/>
          <a:p>
            <a:fld id="{48A87A34-81AB-432B-8DAE-1953F412C126}" type="datetimeFigureOut">
              <a:rPr lang="en-US" smtClean="0"/>
              <a:t>11/9/2018</a:t>
            </a:fld>
            <a:endParaRPr lang="en-US" dirty="0"/>
          </a:p>
        </p:txBody>
      </p:sp>
      <p:sp>
        <p:nvSpPr>
          <p:cNvPr id="5" name="Footer Placeholder 4">
            <a:extLst>
              <a:ext uri="{FF2B5EF4-FFF2-40B4-BE49-F238E27FC236}">
                <a16:creationId xmlns:a16="http://schemas.microsoft.com/office/drawing/2014/main" id="{2CF5CC9A-889E-49D9-887B-0D74E64707B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D049B21-435B-4EB1-A433-62666143DED6}"/>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57137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3DF28-1026-426C-95A5-3623526B141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A95D7E2-9887-4562-B812-22DE06A1AD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744BD33-E314-452D-B5E0-C2075E277A8B}"/>
              </a:ext>
            </a:extLst>
          </p:cNvPr>
          <p:cNvSpPr>
            <a:spLocks noGrp="1"/>
          </p:cNvSpPr>
          <p:nvPr>
            <p:ph type="dt" sz="half" idx="10"/>
          </p:nvPr>
        </p:nvSpPr>
        <p:spPr/>
        <p:txBody>
          <a:bodyPr/>
          <a:lstStyle/>
          <a:p>
            <a:fld id="{48A87A34-81AB-432B-8DAE-1953F412C126}" type="datetimeFigureOut">
              <a:rPr lang="en-US" smtClean="0"/>
              <a:t>11/9/2018</a:t>
            </a:fld>
            <a:endParaRPr lang="en-US" dirty="0"/>
          </a:p>
        </p:txBody>
      </p:sp>
      <p:sp>
        <p:nvSpPr>
          <p:cNvPr id="5" name="Footer Placeholder 4">
            <a:extLst>
              <a:ext uri="{FF2B5EF4-FFF2-40B4-BE49-F238E27FC236}">
                <a16:creationId xmlns:a16="http://schemas.microsoft.com/office/drawing/2014/main" id="{31536317-778F-4EF1-8252-DF9EFF7541E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10A7A13-B160-4B35-9675-AD1A12D0D169}"/>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22053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530A2-8146-4C94-83D7-487C71F265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FD8672-723F-4269-9483-1CCD68FF838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043E61-74F0-4486-97ED-98A17E8BFBD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C34BCAA-11B3-4633-A884-FDEAE0AF4BAC}"/>
              </a:ext>
            </a:extLst>
          </p:cNvPr>
          <p:cNvSpPr>
            <a:spLocks noGrp="1"/>
          </p:cNvSpPr>
          <p:nvPr>
            <p:ph type="dt" sz="half" idx="10"/>
          </p:nvPr>
        </p:nvSpPr>
        <p:spPr/>
        <p:txBody>
          <a:bodyPr/>
          <a:lstStyle/>
          <a:p>
            <a:fld id="{48A87A34-81AB-432B-8DAE-1953F412C126}" type="datetimeFigureOut">
              <a:rPr lang="en-US" smtClean="0"/>
              <a:t>11/9/2018</a:t>
            </a:fld>
            <a:endParaRPr lang="en-US" dirty="0"/>
          </a:p>
        </p:txBody>
      </p:sp>
      <p:sp>
        <p:nvSpPr>
          <p:cNvPr id="6" name="Footer Placeholder 5">
            <a:extLst>
              <a:ext uri="{FF2B5EF4-FFF2-40B4-BE49-F238E27FC236}">
                <a16:creationId xmlns:a16="http://schemas.microsoft.com/office/drawing/2014/main" id="{6F972A21-D4B8-47E7-A266-ABC8236C12D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C2CC153-39C3-4E3A-B656-4AB19DD7162E}"/>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706662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3EA19-E9DB-42C0-9230-2922E910C3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03BF0C-4275-4933-A8C7-1CB718DB4D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3E8C019-5BF9-4D4A-AB7B-C292DA8FD59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9B42D74-0AB2-4A99-9A45-2E87BB67B3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96B6AD2-1199-4E7D-964C-8860E9270FA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0E616F-3E35-4937-B82D-BB67AB3D48DC}"/>
              </a:ext>
            </a:extLst>
          </p:cNvPr>
          <p:cNvSpPr>
            <a:spLocks noGrp="1"/>
          </p:cNvSpPr>
          <p:nvPr>
            <p:ph type="dt" sz="half" idx="10"/>
          </p:nvPr>
        </p:nvSpPr>
        <p:spPr/>
        <p:txBody>
          <a:bodyPr/>
          <a:lstStyle/>
          <a:p>
            <a:fld id="{48A87A34-81AB-432B-8DAE-1953F412C126}" type="datetimeFigureOut">
              <a:rPr lang="en-US" smtClean="0"/>
              <a:t>11/9/2018</a:t>
            </a:fld>
            <a:endParaRPr lang="en-US" dirty="0"/>
          </a:p>
        </p:txBody>
      </p:sp>
      <p:sp>
        <p:nvSpPr>
          <p:cNvPr id="8" name="Footer Placeholder 7">
            <a:extLst>
              <a:ext uri="{FF2B5EF4-FFF2-40B4-BE49-F238E27FC236}">
                <a16:creationId xmlns:a16="http://schemas.microsoft.com/office/drawing/2014/main" id="{DFF75E90-C0C7-4E78-BFB2-B861C4F8508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05CEFE6-5C78-4615-8D31-8D2598ADCB14}"/>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80039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65B77-6F73-4DC1-8712-43C23C7530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89FCEA-EFCC-4C18-BFC4-4B9A68CFC3DF}"/>
              </a:ext>
            </a:extLst>
          </p:cNvPr>
          <p:cNvSpPr>
            <a:spLocks noGrp="1"/>
          </p:cNvSpPr>
          <p:nvPr>
            <p:ph type="dt" sz="half" idx="10"/>
          </p:nvPr>
        </p:nvSpPr>
        <p:spPr/>
        <p:txBody>
          <a:bodyPr/>
          <a:lstStyle/>
          <a:p>
            <a:fld id="{48A87A34-81AB-432B-8DAE-1953F412C126}" type="datetimeFigureOut">
              <a:rPr lang="en-US" smtClean="0"/>
              <a:t>11/9/2018</a:t>
            </a:fld>
            <a:endParaRPr lang="en-US" dirty="0"/>
          </a:p>
        </p:txBody>
      </p:sp>
      <p:sp>
        <p:nvSpPr>
          <p:cNvPr id="4" name="Footer Placeholder 3">
            <a:extLst>
              <a:ext uri="{FF2B5EF4-FFF2-40B4-BE49-F238E27FC236}">
                <a16:creationId xmlns:a16="http://schemas.microsoft.com/office/drawing/2014/main" id="{E01E8110-9D60-454F-8940-0026DC15FF0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D2741C0-2407-4657-A94C-8CC491540EEA}"/>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95456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84F012-1791-40F1-A4F7-7A428D935505}"/>
              </a:ext>
            </a:extLst>
          </p:cNvPr>
          <p:cNvSpPr>
            <a:spLocks noGrp="1"/>
          </p:cNvSpPr>
          <p:nvPr>
            <p:ph type="dt" sz="half" idx="10"/>
          </p:nvPr>
        </p:nvSpPr>
        <p:spPr/>
        <p:txBody>
          <a:bodyPr/>
          <a:lstStyle/>
          <a:p>
            <a:fld id="{48A87A34-81AB-432B-8DAE-1953F412C126}" type="datetimeFigureOut">
              <a:rPr lang="en-US" smtClean="0"/>
              <a:t>11/9/2018</a:t>
            </a:fld>
            <a:endParaRPr lang="en-US" dirty="0"/>
          </a:p>
        </p:txBody>
      </p:sp>
      <p:sp>
        <p:nvSpPr>
          <p:cNvPr id="3" name="Footer Placeholder 2">
            <a:extLst>
              <a:ext uri="{FF2B5EF4-FFF2-40B4-BE49-F238E27FC236}">
                <a16:creationId xmlns:a16="http://schemas.microsoft.com/office/drawing/2014/main" id="{7452431A-205E-4344-8489-13EBAC0E37D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F2A32006-9A1F-419E-AE41-72A166D276AE}"/>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085825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5E342-B829-49F4-BE68-B6B1F6B34C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D98FE2-4A2C-44A6-BBD3-7A14DAD160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1D53722-D07A-461A-91A7-6BF66F61B8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3B1AF34-CAD0-4B49-A02D-0FD1E009B52C}"/>
              </a:ext>
            </a:extLst>
          </p:cNvPr>
          <p:cNvSpPr>
            <a:spLocks noGrp="1"/>
          </p:cNvSpPr>
          <p:nvPr>
            <p:ph type="dt" sz="half" idx="10"/>
          </p:nvPr>
        </p:nvSpPr>
        <p:spPr/>
        <p:txBody>
          <a:bodyPr/>
          <a:lstStyle/>
          <a:p>
            <a:fld id="{48A87A34-81AB-432B-8DAE-1953F412C126}" type="datetimeFigureOut">
              <a:rPr lang="en-US" smtClean="0"/>
              <a:t>11/9/2018</a:t>
            </a:fld>
            <a:endParaRPr lang="en-US" dirty="0"/>
          </a:p>
        </p:txBody>
      </p:sp>
      <p:sp>
        <p:nvSpPr>
          <p:cNvPr id="6" name="Footer Placeholder 5">
            <a:extLst>
              <a:ext uri="{FF2B5EF4-FFF2-40B4-BE49-F238E27FC236}">
                <a16:creationId xmlns:a16="http://schemas.microsoft.com/office/drawing/2014/main" id="{6BB1295B-CE2E-4E44-A9A8-2EBA814D4DA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5F85D3D-E797-4E7A-8531-BB50DBFE956B}"/>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9640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1DD5F-B5BB-48A1-81AF-30EA53ABBB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C3E5CA-4FC6-4C2A-95A4-33651E5085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14C79A-1CAE-4397-8A23-2EE00F2CB4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23A5F42-497E-47EC-9C4B-FC73FF2397F2}"/>
              </a:ext>
            </a:extLst>
          </p:cNvPr>
          <p:cNvSpPr>
            <a:spLocks noGrp="1"/>
          </p:cNvSpPr>
          <p:nvPr>
            <p:ph type="dt" sz="half" idx="10"/>
          </p:nvPr>
        </p:nvSpPr>
        <p:spPr/>
        <p:txBody>
          <a:bodyPr/>
          <a:lstStyle/>
          <a:p>
            <a:fld id="{48A87A34-81AB-432B-8DAE-1953F412C126}" type="datetimeFigureOut">
              <a:rPr lang="en-US" smtClean="0"/>
              <a:t>11/9/2018</a:t>
            </a:fld>
            <a:endParaRPr lang="en-US" dirty="0"/>
          </a:p>
        </p:txBody>
      </p:sp>
      <p:sp>
        <p:nvSpPr>
          <p:cNvPr id="6" name="Footer Placeholder 5">
            <a:extLst>
              <a:ext uri="{FF2B5EF4-FFF2-40B4-BE49-F238E27FC236}">
                <a16:creationId xmlns:a16="http://schemas.microsoft.com/office/drawing/2014/main" id="{73CD6583-1BAA-40CC-BB0D-0FE945B934D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98B4F8F-846E-4689-BFAD-DC502F1382B9}"/>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68504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AB65F5-05E7-47CA-A0F1-FDD21148C6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DA6A236-C7B5-41E5-8844-D5BEC644C1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81A624-DE36-4F96-8860-7DCA1B3672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A87A34-81AB-432B-8DAE-1953F412C126}" type="datetimeFigureOut">
              <a:rPr lang="en-US" smtClean="0"/>
              <a:pPr/>
              <a:t>11/9/2018</a:t>
            </a:fld>
            <a:endParaRPr lang="en-US" dirty="0"/>
          </a:p>
        </p:txBody>
      </p:sp>
      <p:sp>
        <p:nvSpPr>
          <p:cNvPr id="5" name="Footer Placeholder 4">
            <a:extLst>
              <a:ext uri="{FF2B5EF4-FFF2-40B4-BE49-F238E27FC236}">
                <a16:creationId xmlns:a16="http://schemas.microsoft.com/office/drawing/2014/main" id="{42BF2F40-7767-4138-BF59-72A864840F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D7206A5-1C8E-4F89-9294-8CD27D2F26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986733596"/>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14">
            <a:extLst>
              <a:ext uri="{FF2B5EF4-FFF2-40B4-BE49-F238E27FC236}">
                <a16:creationId xmlns:a16="http://schemas.microsoft.com/office/drawing/2014/main" id="{C66F2F30-5DC0-44A0-BFA6-E12F46ED16D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5920619" cy="2130951"/>
          </a:xfrm>
          <a:custGeom>
            <a:avLst/>
            <a:gdLst>
              <a:gd name="connsiteX0" fmla="*/ 0 w 5920619"/>
              <a:gd name="connsiteY0" fmla="*/ 0 h 2130951"/>
              <a:gd name="connsiteX1" fmla="*/ 3191370 w 5920619"/>
              <a:gd name="connsiteY1" fmla="*/ 0 h 2130951"/>
              <a:gd name="connsiteX2" fmla="*/ 3346315 w 5920619"/>
              <a:gd name="connsiteY2" fmla="*/ 0 h 2130951"/>
              <a:gd name="connsiteX3" fmla="*/ 5920619 w 5920619"/>
              <a:gd name="connsiteY3" fmla="*/ 0 h 2130951"/>
              <a:gd name="connsiteX4" fmla="*/ 4936971 w 5920619"/>
              <a:gd name="connsiteY4" fmla="*/ 2130951 h 2130951"/>
              <a:gd name="connsiteX5" fmla="*/ 0 w 5920619"/>
              <a:gd name="connsiteY5"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0619" h="2130951">
                <a:moveTo>
                  <a:pt x="0" y="0"/>
                </a:moveTo>
                <a:lnTo>
                  <a:pt x="3191370" y="0"/>
                </a:lnTo>
                <a:lnTo>
                  <a:pt x="3346315" y="0"/>
                </a:lnTo>
                <a:lnTo>
                  <a:pt x="5920619" y="0"/>
                </a:lnTo>
                <a:lnTo>
                  <a:pt x="4936971" y="2130951"/>
                </a:lnTo>
                <a:lnTo>
                  <a:pt x="0" y="2130951"/>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8" name="Freeform: Shape 9">
            <a:extLst>
              <a:ext uri="{FF2B5EF4-FFF2-40B4-BE49-F238E27FC236}">
                <a16:creationId xmlns:a16="http://schemas.microsoft.com/office/drawing/2014/main" id="{04DC2037-48A0-4F22-B9D4-8EAEBC780AB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49721" y="4682920"/>
            <a:ext cx="4522796" cy="2175080"/>
          </a:xfrm>
          <a:custGeom>
            <a:avLst/>
            <a:gdLst>
              <a:gd name="connsiteX0" fmla="*/ 3515449 w 4522796"/>
              <a:gd name="connsiteY0" fmla="*/ 0 h 2175080"/>
              <a:gd name="connsiteX1" fmla="*/ 0 w 4522796"/>
              <a:gd name="connsiteY1" fmla="*/ 0 h 2175080"/>
              <a:gd name="connsiteX2" fmla="*/ 0 w 4522796"/>
              <a:gd name="connsiteY2" fmla="*/ 2175080 h 2175080"/>
              <a:gd name="connsiteX3" fmla="*/ 4522796 w 4522796"/>
              <a:gd name="connsiteY3" fmla="*/ 2175080 h 2175080"/>
            </a:gdLst>
            <a:ahLst/>
            <a:cxnLst>
              <a:cxn ang="0">
                <a:pos x="connsiteX0" y="connsiteY0"/>
              </a:cxn>
              <a:cxn ang="0">
                <a:pos x="connsiteX1" y="connsiteY1"/>
              </a:cxn>
              <a:cxn ang="0">
                <a:pos x="connsiteX2" y="connsiteY2"/>
              </a:cxn>
              <a:cxn ang="0">
                <a:pos x="connsiteX3" y="connsiteY3"/>
              </a:cxn>
            </a:cxnLst>
            <a:rect l="l" t="t" r="r" b="b"/>
            <a:pathLst>
              <a:path w="4522796" h="2175080">
                <a:moveTo>
                  <a:pt x="3515449" y="0"/>
                </a:moveTo>
                <a:lnTo>
                  <a:pt x="0" y="0"/>
                </a:lnTo>
                <a:lnTo>
                  <a:pt x="0" y="2175080"/>
                </a:lnTo>
                <a:lnTo>
                  <a:pt x="4522796" y="217508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a:p>
        </p:txBody>
      </p:sp>
      <p:sp>
        <p:nvSpPr>
          <p:cNvPr id="29" name="Freeform 22">
            <a:extLst>
              <a:ext uri="{FF2B5EF4-FFF2-40B4-BE49-F238E27FC236}">
                <a16:creationId xmlns:a16="http://schemas.microsoft.com/office/drawing/2014/main" id="{0006CBFD-ADA0-43D1-9332-9C34CA1C76E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6810" y="4682920"/>
            <a:ext cx="5925190" cy="2175080"/>
          </a:xfrm>
          <a:custGeom>
            <a:avLst/>
            <a:gdLst>
              <a:gd name="connsiteX0" fmla="*/ 1007347 w 5925190"/>
              <a:gd name="connsiteY0" fmla="*/ 0 h 2175080"/>
              <a:gd name="connsiteX1" fmla="*/ 5925190 w 5925190"/>
              <a:gd name="connsiteY1" fmla="*/ 0 h 2175080"/>
              <a:gd name="connsiteX2" fmla="*/ 5925190 w 5925190"/>
              <a:gd name="connsiteY2" fmla="*/ 2175080 h 2175080"/>
              <a:gd name="connsiteX3" fmla="*/ 0 w 5925190"/>
              <a:gd name="connsiteY3" fmla="*/ 2175080 h 2175080"/>
            </a:gdLst>
            <a:ahLst/>
            <a:cxnLst>
              <a:cxn ang="0">
                <a:pos x="connsiteX0" y="connsiteY0"/>
              </a:cxn>
              <a:cxn ang="0">
                <a:pos x="connsiteX1" y="connsiteY1"/>
              </a:cxn>
              <a:cxn ang="0">
                <a:pos x="connsiteX2" y="connsiteY2"/>
              </a:cxn>
              <a:cxn ang="0">
                <a:pos x="connsiteX3" y="connsiteY3"/>
              </a:cxn>
            </a:cxnLst>
            <a:rect l="l" t="t" r="r" b="b"/>
            <a:pathLst>
              <a:path w="5925190" h="2175080">
                <a:moveTo>
                  <a:pt x="1007347" y="0"/>
                </a:moveTo>
                <a:lnTo>
                  <a:pt x="5925190" y="0"/>
                </a:lnTo>
                <a:lnTo>
                  <a:pt x="5925190" y="2175080"/>
                </a:lnTo>
                <a:lnTo>
                  <a:pt x="0" y="217508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21">
            <a:extLst>
              <a:ext uri="{FF2B5EF4-FFF2-40B4-BE49-F238E27FC236}">
                <a16:creationId xmlns:a16="http://schemas.microsoft.com/office/drawing/2014/main" id="{85872F57-7F42-4F97-8391-DDC8D0054C0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39" y="0"/>
            <a:ext cx="7094160" cy="2130952"/>
          </a:xfrm>
          <a:custGeom>
            <a:avLst/>
            <a:gdLst>
              <a:gd name="connsiteX0" fmla="*/ 4417853 w 7094160"/>
              <a:gd name="connsiteY0" fmla="*/ 0 h 2130952"/>
              <a:gd name="connsiteX1" fmla="*/ 7094160 w 7094160"/>
              <a:gd name="connsiteY1" fmla="*/ 0 h 2130952"/>
              <a:gd name="connsiteX2" fmla="*/ 7094160 w 7094160"/>
              <a:gd name="connsiteY2" fmla="*/ 2130552 h 2130952"/>
              <a:gd name="connsiteX3" fmla="*/ 5920619 w 7094160"/>
              <a:gd name="connsiteY3" fmla="*/ 2130552 h 2130952"/>
              <a:gd name="connsiteX4" fmla="*/ 5920619 w 7094160"/>
              <a:gd name="connsiteY4" fmla="*/ 2130952 h 2130952"/>
              <a:gd name="connsiteX5" fmla="*/ 2729249 w 7094160"/>
              <a:gd name="connsiteY5" fmla="*/ 2130952 h 2130952"/>
              <a:gd name="connsiteX6" fmla="*/ 2574304 w 7094160"/>
              <a:gd name="connsiteY6" fmla="*/ 2130952 h 2130952"/>
              <a:gd name="connsiteX7" fmla="*/ 0 w 7094160"/>
              <a:gd name="connsiteY7" fmla="*/ 2130952 h 2130952"/>
              <a:gd name="connsiteX8" fmla="*/ 983648 w 7094160"/>
              <a:gd name="connsiteY8" fmla="*/ 1 h 2130952"/>
              <a:gd name="connsiteX9" fmla="*/ 4417853 w 7094160"/>
              <a:gd name="connsiteY9" fmla="*/ 1 h 213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94160" h="2130952">
                <a:moveTo>
                  <a:pt x="4417853" y="0"/>
                </a:moveTo>
                <a:lnTo>
                  <a:pt x="7094160" y="0"/>
                </a:lnTo>
                <a:lnTo>
                  <a:pt x="7094160" y="2130552"/>
                </a:lnTo>
                <a:lnTo>
                  <a:pt x="5920619" y="2130552"/>
                </a:lnTo>
                <a:lnTo>
                  <a:pt x="5920619" y="2130952"/>
                </a:lnTo>
                <a:lnTo>
                  <a:pt x="2729249" y="2130952"/>
                </a:lnTo>
                <a:lnTo>
                  <a:pt x="2574304" y="2130952"/>
                </a:lnTo>
                <a:lnTo>
                  <a:pt x="0" y="2130952"/>
                </a:lnTo>
                <a:lnTo>
                  <a:pt x="983648" y="1"/>
                </a:lnTo>
                <a:lnTo>
                  <a:pt x="4417853" y="1"/>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25">
            <a:extLst>
              <a:ext uri="{FF2B5EF4-FFF2-40B4-BE49-F238E27FC236}">
                <a16:creationId xmlns:a16="http://schemas.microsoft.com/office/drawing/2014/main" id="{2B931666-F28F-45F3-A074-66D2272D580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2920"/>
            <a:ext cx="7114535" cy="2175080"/>
          </a:xfrm>
          <a:custGeom>
            <a:avLst/>
            <a:gdLst>
              <a:gd name="connsiteX0" fmla="*/ 0 w 7114535"/>
              <a:gd name="connsiteY0" fmla="*/ 0 h 2175080"/>
              <a:gd name="connsiteX1" fmla="*/ 1189345 w 7114535"/>
              <a:gd name="connsiteY1" fmla="*/ 0 h 2175080"/>
              <a:gd name="connsiteX2" fmla="*/ 7114535 w 7114535"/>
              <a:gd name="connsiteY2" fmla="*/ 0 h 2175080"/>
              <a:gd name="connsiteX3" fmla="*/ 6107188 w 7114535"/>
              <a:gd name="connsiteY3" fmla="*/ 2175080 h 2175080"/>
              <a:gd name="connsiteX4" fmla="*/ 1189345 w 7114535"/>
              <a:gd name="connsiteY4" fmla="*/ 2175080 h 2175080"/>
              <a:gd name="connsiteX5" fmla="*/ 0 w 7114535"/>
              <a:gd name="connsiteY5" fmla="*/ 2175080 h 217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4535" h="2175080">
                <a:moveTo>
                  <a:pt x="0" y="0"/>
                </a:moveTo>
                <a:lnTo>
                  <a:pt x="1189345" y="0"/>
                </a:lnTo>
                <a:lnTo>
                  <a:pt x="7114535" y="0"/>
                </a:lnTo>
                <a:lnTo>
                  <a:pt x="6107188" y="2175080"/>
                </a:lnTo>
                <a:lnTo>
                  <a:pt x="1189345" y="2175080"/>
                </a:lnTo>
                <a:lnTo>
                  <a:pt x="0" y="217508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8F309F-F0FC-4C5A-A1F3-84DC37B115BB}"/>
              </a:ext>
            </a:extLst>
          </p:cNvPr>
          <p:cNvSpPr>
            <a:spLocks noGrp="1"/>
          </p:cNvSpPr>
          <p:nvPr>
            <p:ph type="ctrTitle"/>
          </p:nvPr>
        </p:nvSpPr>
        <p:spPr>
          <a:xfrm>
            <a:off x="323206" y="2161315"/>
            <a:ext cx="11647884" cy="925541"/>
          </a:xfrm>
        </p:spPr>
        <p:txBody>
          <a:bodyPr>
            <a:normAutofit fontScale="90000"/>
          </a:bodyPr>
          <a:lstStyle/>
          <a:p>
            <a:pPr algn="l"/>
            <a:r>
              <a:rPr lang="en-US" dirty="0"/>
              <a:t>Public Health: History &amp; Challenges</a:t>
            </a:r>
          </a:p>
        </p:txBody>
      </p:sp>
      <p:sp>
        <p:nvSpPr>
          <p:cNvPr id="3" name="Subtitle 2">
            <a:extLst>
              <a:ext uri="{FF2B5EF4-FFF2-40B4-BE49-F238E27FC236}">
                <a16:creationId xmlns:a16="http://schemas.microsoft.com/office/drawing/2014/main" id="{96390069-26D1-4FFC-908D-7F9C424257DD}"/>
              </a:ext>
            </a:extLst>
          </p:cNvPr>
          <p:cNvSpPr>
            <a:spLocks noGrp="1"/>
          </p:cNvSpPr>
          <p:nvPr>
            <p:ph type="subTitle" idx="1"/>
          </p:nvPr>
        </p:nvSpPr>
        <p:spPr>
          <a:xfrm>
            <a:off x="85405" y="3064191"/>
            <a:ext cx="9144000" cy="1397527"/>
          </a:xfrm>
        </p:spPr>
        <p:txBody>
          <a:bodyPr>
            <a:noAutofit/>
          </a:bodyPr>
          <a:lstStyle/>
          <a:p>
            <a:pPr algn="l">
              <a:spcBef>
                <a:spcPts val="0"/>
              </a:spcBef>
            </a:pPr>
            <a:r>
              <a:rPr lang="en-US" sz="2300" b="1" dirty="0"/>
              <a:t>Massachusetts Association of Health Boards (MAHB)	</a:t>
            </a:r>
          </a:p>
          <a:p>
            <a:pPr algn="l">
              <a:spcBef>
                <a:spcPts val="0"/>
              </a:spcBef>
            </a:pPr>
            <a:r>
              <a:rPr lang="en-US" sz="2300" b="1" dirty="0"/>
              <a:t>November 2018</a:t>
            </a:r>
          </a:p>
          <a:p>
            <a:pPr algn="l">
              <a:spcBef>
                <a:spcPts val="0"/>
              </a:spcBef>
            </a:pPr>
            <a:r>
              <a:rPr lang="en-US" sz="2300" b="1" dirty="0"/>
              <a:t>Laura Kittross, Public Health Program Manager</a:t>
            </a:r>
          </a:p>
          <a:p>
            <a:pPr algn="l">
              <a:spcBef>
                <a:spcPts val="0"/>
              </a:spcBef>
            </a:pPr>
            <a:r>
              <a:rPr lang="en-US" sz="2300" b="1" dirty="0"/>
              <a:t>Berkshire Regional Planning Commission</a:t>
            </a:r>
          </a:p>
        </p:txBody>
      </p:sp>
      <p:pic>
        <p:nvPicPr>
          <p:cNvPr id="9" name="Picture 8">
            <a:extLst>
              <a:ext uri="{FF2B5EF4-FFF2-40B4-BE49-F238E27FC236}">
                <a16:creationId xmlns:a16="http://schemas.microsoft.com/office/drawing/2014/main" id="{2C3BEC97-7A01-4EC0-BB94-955686267952}"/>
              </a:ext>
            </a:extLst>
          </p:cNvPr>
          <p:cNvPicPr>
            <a:picLocks noChangeAspect="1"/>
          </p:cNvPicPr>
          <p:nvPr/>
        </p:nvPicPr>
        <p:blipFill>
          <a:blip r:embed="rId2"/>
          <a:stretch>
            <a:fillRect/>
          </a:stretch>
        </p:blipFill>
        <p:spPr>
          <a:xfrm>
            <a:off x="9520237" y="219720"/>
            <a:ext cx="2295525" cy="1990725"/>
          </a:xfrm>
          <a:prstGeom prst="rect">
            <a:avLst/>
          </a:prstGeom>
        </p:spPr>
      </p:pic>
      <p:pic>
        <p:nvPicPr>
          <p:cNvPr id="13" name="Picture 12">
            <a:extLst>
              <a:ext uri="{FF2B5EF4-FFF2-40B4-BE49-F238E27FC236}">
                <a16:creationId xmlns:a16="http://schemas.microsoft.com/office/drawing/2014/main" id="{CB3B7014-8A65-4873-A6A5-EEDC7BAA9982}"/>
              </a:ext>
            </a:extLst>
          </p:cNvPr>
          <p:cNvPicPr>
            <a:picLocks noChangeAspect="1"/>
          </p:cNvPicPr>
          <p:nvPr/>
        </p:nvPicPr>
        <p:blipFill>
          <a:blip r:embed="rId3"/>
          <a:stretch>
            <a:fillRect/>
          </a:stretch>
        </p:blipFill>
        <p:spPr>
          <a:xfrm>
            <a:off x="4762655" y="4516154"/>
            <a:ext cx="3648464" cy="2100339"/>
          </a:xfrm>
          <a:prstGeom prst="rect">
            <a:avLst/>
          </a:prstGeom>
        </p:spPr>
      </p:pic>
      <p:pic>
        <p:nvPicPr>
          <p:cNvPr id="15" name="Picture 14">
            <a:extLst>
              <a:ext uri="{FF2B5EF4-FFF2-40B4-BE49-F238E27FC236}">
                <a16:creationId xmlns:a16="http://schemas.microsoft.com/office/drawing/2014/main" id="{B0D4FC7C-2563-4524-B032-953394E2721A}"/>
              </a:ext>
            </a:extLst>
          </p:cNvPr>
          <p:cNvPicPr>
            <a:picLocks noChangeAspect="1"/>
          </p:cNvPicPr>
          <p:nvPr/>
        </p:nvPicPr>
        <p:blipFill>
          <a:blip r:embed="rId4"/>
          <a:stretch>
            <a:fillRect/>
          </a:stretch>
        </p:blipFill>
        <p:spPr>
          <a:xfrm>
            <a:off x="257492" y="4627833"/>
            <a:ext cx="3892374" cy="2100339"/>
          </a:xfrm>
          <a:prstGeom prst="rect">
            <a:avLst/>
          </a:prstGeom>
        </p:spPr>
      </p:pic>
      <p:pic>
        <p:nvPicPr>
          <p:cNvPr id="17" name="Picture 16">
            <a:extLst>
              <a:ext uri="{FF2B5EF4-FFF2-40B4-BE49-F238E27FC236}">
                <a16:creationId xmlns:a16="http://schemas.microsoft.com/office/drawing/2014/main" id="{CDD54FA2-2139-464F-90E1-932C75D7492B}"/>
              </a:ext>
            </a:extLst>
          </p:cNvPr>
          <p:cNvPicPr>
            <a:picLocks noChangeAspect="1"/>
          </p:cNvPicPr>
          <p:nvPr/>
        </p:nvPicPr>
        <p:blipFill>
          <a:blip r:embed="rId5"/>
          <a:stretch>
            <a:fillRect/>
          </a:stretch>
        </p:blipFill>
        <p:spPr>
          <a:xfrm>
            <a:off x="3301244" y="166675"/>
            <a:ext cx="2619375" cy="1743075"/>
          </a:xfrm>
          <a:prstGeom prst="rect">
            <a:avLst/>
          </a:prstGeom>
        </p:spPr>
      </p:pic>
      <p:pic>
        <p:nvPicPr>
          <p:cNvPr id="19" name="Picture 18">
            <a:extLst>
              <a:ext uri="{FF2B5EF4-FFF2-40B4-BE49-F238E27FC236}">
                <a16:creationId xmlns:a16="http://schemas.microsoft.com/office/drawing/2014/main" id="{95D5B9A7-1D92-457E-B34B-E96F8EB7D7B6}"/>
              </a:ext>
            </a:extLst>
          </p:cNvPr>
          <p:cNvPicPr>
            <a:picLocks noChangeAspect="1"/>
          </p:cNvPicPr>
          <p:nvPr/>
        </p:nvPicPr>
        <p:blipFill>
          <a:blip r:embed="rId6"/>
          <a:stretch>
            <a:fillRect/>
          </a:stretch>
        </p:blipFill>
        <p:spPr>
          <a:xfrm>
            <a:off x="323206" y="368827"/>
            <a:ext cx="2600325" cy="1762125"/>
          </a:xfrm>
          <a:prstGeom prst="rect">
            <a:avLst/>
          </a:prstGeom>
        </p:spPr>
      </p:pic>
      <p:pic>
        <p:nvPicPr>
          <p:cNvPr id="23" name="Picture 22">
            <a:extLst>
              <a:ext uri="{FF2B5EF4-FFF2-40B4-BE49-F238E27FC236}">
                <a16:creationId xmlns:a16="http://schemas.microsoft.com/office/drawing/2014/main" id="{5C003F35-9E9D-49D9-8A26-0AB2D2EEE51E}"/>
              </a:ext>
            </a:extLst>
          </p:cNvPr>
          <p:cNvPicPr>
            <a:picLocks noChangeAspect="1"/>
          </p:cNvPicPr>
          <p:nvPr/>
        </p:nvPicPr>
        <p:blipFill>
          <a:blip r:embed="rId7"/>
          <a:stretch>
            <a:fillRect/>
          </a:stretch>
        </p:blipFill>
        <p:spPr>
          <a:xfrm>
            <a:off x="8765823" y="3974951"/>
            <a:ext cx="2743200" cy="2409825"/>
          </a:xfrm>
          <a:prstGeom prst="rect">
            <a:avLst/>
          </a:prstGeom>
        </p:spPr>
      </p:pic>
      <p:pic>
        <p:nvPicPr>
          <p:cNvPr id="26" name="Picture 25">
            <a:extLst>
              <a:ext uri="{FF2B5EF4-FFF2-40B4-BE49-F238E27FC236}">
                <a16:creationId xmlns:a16="http://schemas.microsoft.com/office/drawing/2014/main" id="{8A166426-B634-41D2-A610-6E12E81A28B2}"/>
              </a:ext>
            </a:extLst>
          </p:cNvPr>
          <p:cNvPicPr>
            <a:picLocks noChangeAspect="1"/>
          </p:cNvPicPr>
          <p:nvPr/>
        </p:nvPicPr>
        <p:blipFill>
          <a:blip r:embed="rId8"/>
          <a:stretch>
            <a:fillRect/>
          </a:stretch>
        </p:blipFill>
        <p:spPr>
          <a:xfrm>
            <a:off x="6455983" y="337987"/>
            <a:ext cx="2600325" cy="1752600"/>
          </a:xfrm>
          <a:prstGeom prst="rect">
            <a:avLst/>
          </a:prstGeom>
        </p:spPr>
      </p:pic>
    </p:spTree>
    <p:extLst>
      <p:ext uri="{BB962C8B-B14F-4D97-AF65-F5344CB8AC3E}">
        <p14:creationId xmlns:p14="http://schemas.microsoft.com/office/powerpoint/2010/main" val="13484769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35BB9-051E-4860-BC97-2969AC916327}"/>
              </a:ext>
            </a:extLst>
          </p:cNvPr>
          <p:cNvSpPr>
            <a:spLocks noGrp="1"/>
          </p:cNvSpPr>
          <p:nvPr>
            <p:ph type="title"/>
          </p:nvPr>
        </p:nvSpPr>
        <p:spPr>
          <a:xfrm>
            <a:off x="838200" y="365126"/>
            <a:ext cx="10515600" cy="792556"/>
          </a:xfrm>
          <a:solidFill>
            <a:schemeClr val="accent2">
              <a:lumMod val="20000"/>
              <a:lumOff val="80000"/>
            </a:schemeClr>
          </a:solidFill>
          <a:ln>
            <a:solidFill>
              <a:schemeClr val="accent1"/>
            </a:solidFill>
          </a:ln>
          <a:effectLst>
            <a:glow rad="139700">
              <a:schemeClr val="accent2">
                <a:satMod val="175000"/>
                <a:alpha val="40000"/>
              </a:schemeClr>
            </a:glow>
            <a:outerShdw blurRad="50800" dist="38100" dir="2700000" algn="tl" rotWithShape="0">
              <a:prstClr val="black">
                <a:alpha val="40000"/>
              </a:prstClr>
            </a:outerShdw>
          </a:effectLst>
        </p:spPr>
        <p:txBody>
          <a:bodyPr/>
          <a:lstStyle/>
          <a:p>
            <a:pPr algn="ctr"/>
            <a:r>
              <a:rPr lang="en-US" dirty="0"/>
              <a:t>Mid 20</a:t>
            </a:r>
            <a:r>
              <a:rPr lang="en-US" baseline="30000" dirty="0"/>
              <a:t>th</a:t>
            </a:r>
            <a:r>
              <a:rPr lang="en-US" dirty="0"/>
              <a:t> Century </a:t>
            </a:r>
          </a:p>
        </p:txBody>
      </p:sp>
      <p:sp>
        <p:nvSpPr>
          <p:cNvPr id="3" name="Content Placeholder 2">
            <a:extLst>
              <a:ext uri="{FF2B5EF4-FFF2-40B4-BE49-F238E27FC236}">
                <a16:creationId xmlns:a16="http://schemas.microsoft.com/office/drawing/2014/main" id="{654DDB3D-FF4B-462E-BEF9-7E54AFAA9955}"/>
              </a:ext>
            </a:extLst>
          </p:cNvPr>
          <p:cNvSpPr>
            <a:spLocks noGrp="1"/>
          </p:cNvSpPr>
          <p:nvPr>
            <p:ph idx="1"/>
          </p:nvPr>
        </p:nvSpPr>
        <p:spPr>
          <a:xfrm>
            <a:off x="838200" y="1233182"/>
            <a:ext cx="10515600" cy="5436066"/>
          </a:xfrm>
          <a:solidFill>
            <a:schemeClr val="accent1">
              <a:lumMod val="20000"/>
              <a:lumOff val="80000"/>
            </a:schemeClr>
          </a:solidFill>
          <a:ln w="38100">
            <a:solidFill>
              <a:schemeClr val="accent1">
                <a:lumMod val="60000"/>
                <a:lumOff val="40000"/>
              </a:schemeClr>
            </a:solidFill>
          </a:ln>
        </p:spPr>
        <p:txBody>
          <a:bodyPr>
            <a:normAutofit fontScale="70000" lnSpcReduction="20000"/>
          </a:bodyPr>
          <a:lstStyle/>
          <a:p>
            <a:endParaRPr lang="en-US" dirty="0"/>
          </a:p>
          <a:p>
            <a:r>
              <a:rPr lang="en-US" dirty="0"/>
              <a:t>From the 1930s through the 1950s, state and local health departments made substantial progress in disease prevention activities, including sewage disposal, water treatment, food safety, organized solid waste disposal, animal &amp; pest control, and public education about hygienic practices (e.g., </a:t>
            </a:r>
            <a:r>
              <a:rPr lang="en-US" dirty="0" err="1"/>
              <a:t>foodhandling</a:t>
            </a:r>
            <a:r>
              <a:rPr lang="en-US" dirty="0"/>
              <a:t> and handwashing). </a:t>
            </a:r>
          </a:p>
          <a:p>
            <a:r>
              <a:rPr lang="en-US" dirty="0"/>
              <a:t>Chlorination and other treatments of drinking water began in the early 1900s further decreasing the incidence of waterborne diseases. </a:t>
            </a:r>
          </a:p>
          <a:p>
            <a:r>
              <a:rPr lang="en-US" dirty="0"/>
              <a:t>The incidence of TB continued to decline due to improved housing and other TB control activities. </a:t>
            </a:r>
          </a:p>
          <a:p>
            <a:r>
              <a:rPr lang="en-US" dirty="0"/>
              <a:t>Malaria, once endemic throughout the southeastern United States, was reduced to negligible levels by the late 1940s through regional mosquito-control programs. </a:t>
            </a:r>
          </a:p>
          <a:p>
            <a:r>
              <a:rPr lang="en-US" dirty="0"/>
              <a:t>The U.S. Marine Hospital Service (later the Public Health Service) led quarantine and ship inspection activities and rodent and vector-control operations leading to the last major rat-associated outbreak of plague in the US in 1924-1925 in Los Angeles..</a:t>
            </a:r>
            <a:endParaRPr lang="en-US" b="1" dirty="0"/>
          </a:p>
          <a:p>
            <a:r>
              <a:rPr lang="en-US" dirty="0"/>
              <a:t>Strategic vaccination campaigns virtually eliminated diseases previously common in the United States, including diphtheria, tetanus, poliomyelitis, smallpox, measles, mumps, rubella, and </a:t>
            </a:r>
            <a:r>
              <a:rPr lang="en-US" i="1" dirty="0" err="1"/>
              <a:t>Haemophilus</a:t>
            </a:r>
            <a:r>
              <a:rPr lang="en-US" i="1" dirty="0"/>
              <a:t> influenzae</a:t>
            </a:r>
            <a:r>
              <a:rPr lang="en-US" dirty="0"/>
              <a:t> type b meningitis.</a:t>
            </a:r>
            <a:endParaRPr lang="en-US" b="1" dirty="0"/>
          </a:p>
          <a:p>
            <a:r>
              <a:rPr lang="en-US" dirty="0"/>
              <a:t>Penicillin, which became widely available in the 1940s, continued to decreased death and morbidity from infectious diseases. </a:t>
            </a:r>
          </a:p>
        </p:txBody>
      </p:sp>
    </p:spTree>
    <p:extLst>
      <p:ext uri="{BB962C8B-B14F-4D97-AF65-F5344CB8AC3E}">
        <p14:creationId xmlns:p14="http://schemas.microsoft.com/office/powerpoint/2010/main" val="14472291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569D9F1-98A7-469A-820C-8FCE96986C9C}"/>
              </a:ext>
            </a:extLst>
          </p:cNvPr>
          <p:cNvPicPr>
            <a:picLocks noGrp="1" noChangeAspect="1"/>
          </p:cNvPicPr>
          <p:nvPr>
            <p:ph idx="4294967295"/>
          </p:nvPr>
        </p:nvPicPr>
        <p:blipFill>
          <a:blip r:embed="rId2"/>
          <a:stretch>
            <a:fillRect/>
          </a:stretch>
        </p:blipFill>
        <p:spPr>
          <a:xfrm>
            <a:off x="1782148" y="113066"/>
            <a:ext cx="8556170" cy="6576881"/>
          </a:xfrm>
          <a:prstGeom prst="rect">
            <a:avLst/>
          </a:prstGeom>
        </p:spPr>
      </p:pic>
    </p:spTree>
    <p:extLst>
      <p:ext uri="{BB962C8B-B14F-4D97-AF65-F5344CB8AC3E}">
        <p14:creationId xmlns:p14="http://schemas.microsoft.com/office/powerpoint/2010/main" val="475036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8ABC1D-752A-4F47-8B88-037EA37DD134}"/>
              </a:ext>
            </a:extLst>
          </p:cNvPr>
          <p:cNvSpPr>
            <a:spLocks noGrp="1"/>
          </p:cNvSpPr>
          <p:nvPr>
            <p:ph idx="1"/>
          </p:nvPr>
        </p:nvSpPr>
        <p:spPr>
          <a:xfrm>
            <a:off x="709127" y="327378"/>
            <a:ext cx="10644673" cy="6297357"/>
          </a:xfrm>
          <a:gradFill>
            <a:gsLst>
              <a:gs pos="47000">
                <a:schemeClr val="accent1">
                  <a:lumMod val="40000"/>
                  <a:lumOff val="60000"/>
                </a:schemeClr>
              </a:gs>
              <a:gs pos="100000">
                <a:schemeClr val="bg2">
                  <a:shade val="92000"/>
                  <a:satMod val="170000"/>
                  <a:lumMod val="96000"/>
                </a:schemeClr>
              </a:gs>
            </a:gsLst>
            <a:lin ang="5400000" scaled="0"/>
          </a:gradFill>
          <a:ln w="57150">
            <a:solidFill>
              <a:schemeClr val="tx1">
                <a:lumMod val="75000"/>
                <a:lumOff val="25000"/>
              </a:schemeClr>
            </a:solidFill>
          </a:ln>
        </p:spPr>
        <p:txBody>
          <a:bodyPr>
            <a:normAutofit fontScale="92500" lnSpcReduction="10000"/>
          </a:bodyPr>
          <a:lstStyle/>
          <a:p>
            <a:pPr marL="0" indent="0" algn="ctr">
              <a:buNone/>
            </a:pPr>
            <a:r>
              <a:rPr lang="en-US" sz="3600" b="1" dirty="0"/>
              <a:t>CDC’s Ten Greatest Public Health Successes of the 20</a:t>
            </a:r>
            <a:r>
              <a:rPr lang="en-US" sz="3600" b="1" baseline="30000" dirty="0"/>
              <a:t>th</a:t>
            </a:r>
            <a:r>
              <a:rPr lang="en-US" sz="3600" b="1" dirty="0"/>
              <a:t> Century</a:t>
            </a:r>
          </a:p>
          <a:p>
            <a:pPr marL="0" indent="0">
              <a:buNone/>
            </a:pPr>
            <a:r>
              <a:rPr lang="en-US" dirty="0"/>
              <a:t>1. 	Vaccination </a:t>
            </a:r>
          </a:p>
          <a:p>
            <a:pPr marL="0" indent="0">
              <a:buNone/>
            </a:pPr>
            <a:r>
              <a:rPr lang="en-US" dirty="0"/>
              <a:t>2.	Motor-vehicle safety </a:t>
            </a:r>
          </a:p>
          <a:p>
            <a:pPr marL="0" indent="0">
              <a:buNone/>
            </a:pPr>
            <a:r>
              <a:rPr lang="en-US" dirty="0"/>
              <a:t>3.	Safer workplaces </a:t>
            </a:r>
          </a:p>
          <a:p>
            <a:pPr marL="0" indent="0">
              <a:buNone/>
            </a:pPr>
            <a:r>
              <a:rPr lang="en-US" dirty="0"/>
              <a:t>4.	Control of infectious diseases </a:t>
            </a:r>
          </a:p>
          <a:p>
            <a:pPr marL="0" indent="0">
              <a:buNone/>
            </a:pPr>
            <a:r>
              <a:rPr lang="en-US" dirty="0"/>
              <a:t>5.	Decline in deaths from coronary heart disease and stroke </a:t>
            </a:r>
          </a:p>
          <a:p>
            <a:pPr marL="0" indent="0">
              <a:buNone/>
            </a:pPr>
            <a:r>
              <a:rPr lang="en-US" dirty="0"/>
              <a:t>6.	Safer and healthier foods </a:t>
            </a:r>
          </a:p>
          <a:p>
            <a:pPr marL="0" indent="0">
              <a:buNone/>
            </a:pPr>
            <a:r>
              <a:rPr lang="en-US" dirty="0"/>
              <a:t>7.	Healthier mothers and babies </a:t>
            </a:r>
          </a:p>
          <a:p>
            <a:pPr marL="0" indent="0">
              <a:buNone/>
            </a:pPr>
            <a:r>
              <a:rPr lang="en-US" dirty="0"/>
              <a:t>8.	Family planning </a:t>
            </a:r>
          </a:p>
          <a:p>
            <a:pPr marL="0" indent="0">
              <a:buNone/>
            </a:pPr>
            <a:r>
              <a:rPr lang="en-US" dirty="0"/>
              <a:t>9.	Fluoridation of drinking water </a:t>
            </a:r>
          </a:p>
          <a:p>
            <a:pPr marL="0" indent="0">
              <a:buNone/>
            </a:pPr>
            <a:r>
              <a:rPr lang="en-US" dirty="0"/>
              <a:t>10.	Recognition of tobacco use as a health hazard </a:t>
            </a:r>
          </a:p>
          <a:p>
            <a:pPr>
              <a:buNone/>
            </a:pPr>
            <a:endParaRPr lang="en-US" dirty="0"/>
          </a:p>
          <a:p>
            <a:pPr>
              <a:buNone/>
            </a:pPr>
            <a:r>
              <a:rPr lang="en-US" dirty="0"/>
              <a:t>Average lifespan increased by 25-30 years over the 20</a:t>
            </a:r>
            <a:r>
              <a:rPr lang="en-US" baseline="30000" dirty="0"/>
              <a:t>th</a:t>
            </a:r>
            <a:r>
              <a:rPr lang="en-US" dirty="0"/>
              <a:t> century</a:t>
            </a:r>
          </a:p>
          <a:p>
            <a:endParaRPr lang="en-US" dirty="0"/>
          </a:p>
        </p:txBody>
      </p:sp>
    </p:spTree>
    <p:extLst>
      <p:ext uri="{BB962C8B-B14F-4D97-AF65-F5344CB8AC3E}">
        <p14:creationId xmlns:p14="http://schemas.microsoft.com/office/powerpoint/2010/main" val="34289444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title="intersecting circles">
            <a:extLst>
              <a:ext uri="{FF2B5EF4-FFF2-40B4-BE49-F238E27FC236}">
                <a16:creationId xmlns:a16="http://schemas.microsoft.com/office/drawing/2014/main" id="{D2C4BFA1-2075-4901-9E24-E41D1FDD51FD}"/>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55481" y="498348"/>
            <a:ext cx="9902663" cy="5861304"/>
            <a:chOff x="1155481" y="498348"/>
            <a:chExt cx="9902663" cy="5861304"/>
          </a:xfrm>
        </p:grpSpPr>
        <p:sp>
          <p:nvSpPr>
            <p:cNvPr id="33" name="Oval 5">
              <a:extLst>
                <a:ext uri="{FF2B5EF4-FFF2-40B4-BE49-F238E27FC236}">
                  <a16:creationId xmlns:a16="http://schemas.microsoft.com/office/drawing/2014/main" id="{985A7375-E3AF-4F5C-85AE-17E8832952CA}"/>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sp>
        <p:sp>
          <p:nvSpPr>
            <p:cNvPr id="34" name="Oval 33">
              <a:extLst>
                <a:ext uri="{FF2B5EF4-FFF2-40B4-BE49-F238E27FC236}">
                  <a16:creationId xmlns:a16="http://schemas.microsoft.com/office/drawing/2014/main" id="{F0307F65-8304-4FA8-A841-D4D7625411BE}"/>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sp>
        <p:sp>
          <p:nvSpPr>
            <p:cNvPr id="35" name="Oval 5">
              <a:extLst>
                <a:ext uri="{FF2B5EF4-FFF2-40B4-BE49-F238E27FC236}">
                  <a16:creationId xmlns:a16="http://schemas.microsoft.com/office/drawing/2014/main" id="{C8B8394C-136F-4E05-A002-D93A5E79CD50}"/>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sp>
      </p:grpSp>
      <p:sp>
        <p:nvSpPr>
          <p:cNvPr id="37" name="Rectangle 36" title="ribbon">
            <a:extLst>
              <a:ext uri="{FF2B5EF4-FFF2-40B4-BE49-F238E27FC236}">
                <a16:creationId xmlns:a16="http://schemas.microsoft.com/office/drawing/2014/main" id="{053FB2EE-284F-4C87-AB3D-BBF87A9FAB9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14600"/>
            <a:ext cx="12192000"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itle 3">
            <a:extLst>
              <a:ext uri="{FF2B5EF4-FFF2-40B4-BE49-F238E27FC236}">
                <a16:creationId xmlns:a16="http://schemas.microsoft.com/office/drawing/2014/main" id="{1A719554-E426-44BD-B63C-99A29A96E0F3}"/>
              </a:ext>
            </a:extLst>
          </p:cNvPr>
          <p:cNvSpPr>
            <a:spLocks noGrp="1"/>
          </p:cNvSpPr>
          <p:nvPr>
            <p:ph type="ctrTitle"/>
          </p:nvPr>
        </p:nvSpPr>
        <p:spPr>
          <a:xfrm>
            <a:off x="1524000" y="2776538"/>
            <a:ext cx="9144000" cy="1381188"/>
          </a:xfrm>
        </p:spPr>
        <p:txBody>
          <a:bodyPr anchor="ctr">
            <a:normAutofit/>
          </a:bodyPr>
          <a:lstStyle/>
          <a:p>
            <a:r>
              <a:rPr lang="en-US" sz="4400" b="1" dirty="0">
                <a:solidFill>
                  <a:schemeClr val="bg2"/>
                </a:solidFill>
              </a:rPr>
              <a:t>SO WHAT’S LEFT FOR PUBLIC HEALTH TO DO IN 2018?</a:t>
            </a:r>
          </a:p>
        </p:txBody>
      </p:sp>
    </p:spTree>
    <p:extLst>
      <p:ext uri="{BB962C8B-B14F-4D97-AF65-F5344CB8AC3E}">
        <p14:creationId xmlns:p14="http://schemas.microsoft.com/office/powerpoint/2010/main" val="542201092"/>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E02F3C71-C981-4614-98EA-D6C494F8091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3" y="321176"/>
            <a:ext cx="7174247"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EC306E3-FE12-44B0-8699-D71E194E6919}"/>
              </a:ext>
            </a:extLst>
          </p:cNvPr>
          <p:cNvPicPr>
            <a:picLocks noChangeAspect="1"/>
          </p:cNvPicPr>
          <p:nvPr/>
        </p:nvPicPr>
        <p:blipFill>
          <a:blip r:embed="rId2"/>
          <a:stretch>
            <a:fillRect/>
          </a:stretch>
        </p:blipFill>
        <p:spPr>
          <a:xfrm>
            <a:off x="8406197" y="2828925"/>
            <a:ext cx="2889117" cy="3388994"/>
          </a:xfrm>
          <a:prstGeom prst="rect">
            <a:avLst/>
          </a:prstGeom>
        </p:spPr>
      </p:pic>
      <p:pic>
        <p:nvPicPr>
          <p:cNvPr id="6" name="Picture 5">
            <a:extLst>
              <a:ext uri="{FF2B5EF4-FFF2-40B4-BE49-F238E27FC236}">
                <a16:creationId xmlns:a16="http://schemas.microsoft.com/office/drawing/2014/main" id="{FCC653A5-9FC5-47C4-85A3-0A045DA5693B}"/>
              </a:ext>
            </a:extLst>
          </p:cNvPr>
          <p:cNvPicPr>
            <a:picLocks noChangeAspect="1"/>
          </p:cNvPicPr>
          <p:nvPr/>
        </p:nvPicPr>
        <p:blipFill>
          <a:blip r:embed="rId3"/>
          <a:stretch>
            <a:fillRect/>
          </a:stretch>
        </p:blipFill>
        <p:spPr>
          <a:xfrm>
            <a:off x="8422005" y="306909"/>
            <a:ext cx="2857500" cy="2286000"/>
          </a:xfrm>
          <a:prstGeom prst="rect">
            <a:avLst/>
          </a:prstGeom>
        </p:spPr>
      </p:pic>
      <p:sp>
        <p:nvSpPr>
          <p:cNvPr id="2" name="Title 1">
            <a:extLst>
              <a:ext uri="{FF2B5EF4-FFF2-40B4-BE49-F238E27FC236}">
                <a16:creationId xmlns:a16="http://schemas.microsoft.com/office/drawing/2014/main" id="{FF9A0047-3F16-48F0-BD0A-214B2E9351AB}"/>
              </a:ext>
            </a:extLst>
          </p:cNvPr>
          <p:cNvSpPr>
            <a:spLocks noGrp="1"/>
          </p:cNvSpPr>
          <p:nvPr>
            <p:ph type="title"/>
          </p:nvPr>
        </p:nvSpPr>
        <p:spPr>
          <a:xfrm>
            <a:off x="821514" y="542726"/>
            <a:ext cx="6204984" cy="907183"/>
          </a:xfrm>
        </p:spPr>
        <p:txBody>
          <a:bodyPr>
            <a:normAutofit/>
          </a:bodyPr>
          <a:lstStyle/>
          <a:p>
            <a:r>
              <a:rPr lang="en-US" sz="4000" dirty="0"/>
              <a:t>Food Protection </a:t>
            </a:r>
          </a:p>
        </p:txBody>
      </p:sp>
      <p:sp>
        <p:nvSpPr>
          <p:cNvPr id="5" name="Content Placeholder 4">
            <a:extLst>
              <a:ext uri="{FF2B5EF4-FFF2-40B4-BE49-F238E27FC236}">
                <a16:creationId xmlns:a16="http://schemas.microsoft.com/office/drawing/2014/main" id="{934502F1-0FDB-419F-A901-75E491A07655}"/>
              </a:ext>
            </a:extLst>
          </p:cNvPr>
          <p:cNvSpPr>
            <a:spLocks noGrp="1"/>
          </p:cNvSpPr>
          <p:nvPr>
            <p:ph idx="1"/>
          </p:nvPr>
        </p:nvSpPr>
        <p:spPr>
          <a:xfrm>
            <a:off x="689318" y="1308295"/>
            <a:ext cx="6424546" cy="4642339"/>
          </a:xfrm>
        </p:spPr>
        <p:txBody>
          <a:bodyPr>
            <a:normAutofit lnSpcReduction="10000"/>
          </a:bodyPr>
          <a:lstStyle/>
          <a:p>
            <a:r>
              <a:rPr lang="en-US" sz="2400" dirty="0"/>
              <a:t>CDC estimates that each year roughly 1 in 6 Americans (48 million people) gets sick, 128,000 are hospitalized, and 3,000 die of foodborne diseases. Some estimates are even higher. </a:t>
            </a:r>
          </a:p>
          <a:p>
            <a:r>
              <a:rPr lang="en-US" sz="2400" dirty="0"/>
              <a:t>The U.S. Department of Agriculture (USDA) estimates that foodborne illnesses cost $15.6 billion each year.</a:t>
            </a:r>
          </a:p>
          <a:p>
            <a:r>
              <a:rPr lang="en-US" sz="2400" dirty="0"/>
              <a:t>About a third of all meals are eaten outside of the home and almost 1/2 of all consumer food expenditures go toward food made in the retail setting (restaurants, delis, etc.).</a:t>
            </a:r>
          </a:p>
          <a:p>
            <a:r>
              <a:rPr lang="en-US" sz="2400" dirty="0"/>
              <a:t>53% of known sources of foodborne illness occur from food produced in the retail setting. </a:t>
            </a:r>
          </a:p>
        </p:txBody>
      </p:sp>
    </p:spTree>
    <p:extLst>
      <p:ext uri="{BB962C8B-B14F-4D97-AF65-F5344CB8AC3E}">
        <p14:creationId xmlns:p14="http://schemas.microsoft.com/office/powerpoint/2010/main" val="3946403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E7E800-CB6C-4438-9E9F-E51C56559194}"/>
              </a:ext>
            </a:extLst>
          </p:cNvPr>
          <p:cNvPicPr>
            <a:picLocks noChangeAspect="1"/>
          </p:cNvPicPr>
          <p:nvPr/>
        </p:nvPicPr>
        <p:blipFill rotWithShape="1">
          <a:blip r:embed="rId2"/>
          <a:srcRect l="20409" r="34641"/>
          <a:stretch/>
        </p:blipFill>
        <p:spPr>
          <a:xfrm>
            <a:off x="20" y="10"/>
            <a:ext cx="4635571" cy="6857990"/>
          </a:xfrm>
          <a:prstGeom prst="rect">
            <a:avLst/>
          </a:prstGeom>
          <a:effectLst/>
        </p:spPr>
      </p:pic>
      <p:cxnSp>
        <p:nvCxnSpPr>
          <p:cNvPr id="25" name="Straight Connector 24">
            <a:extLst>
              <a:ext uri="{FF2B5EF4-FFF2-40B4-BE49-F238E27FC236}">
                <a16:creationId xmlns:a16="http://schemas.microsoft.com/office/drawing/2014/main" id="{A7F400EE-A8A5-48AF-B4D6-291B52C6F0B0}"/>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a:solidFill>
              <a:srgbClr val="433C53"/>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28B1056-C393-41BC-9338-64A41C4CDAD0}"/>
              </a:ext>
            </a:extLst>
          </p:cNvPr>
          <p:cNvSpPr>
            <a:spLocks noGrp="1"/>
          </p:cNvSpPr>
          <p:nvPr>
            <p:ph type="title"/>
          </p:nvPr>
        </p:nvSpPr>
        <p:spPr>
          <a:xfrm>
            <a:off x="4942368" y="303788"/>
            <a:ext cx="6586491" cy="1157581"/>
          </a:xfrm>
        </p:spPr>
        <p:txBody>
          <a:bodyPr anchor="b">
            <a:normAutofit fontScale="90000"/>
          </a:bodyPr>
          <a:lstStyle/>
          <a:p>
            <a:pPr algn="ctr"/>
            <a:r>
              <a:rPr lang="en-US" sz="4100" dirty="0"/>
              <a:t>MA Local Board of Health Actions</a:t>
            </a:r>
          </a:p>
        </p:txBody>
      </p:sp>
      <p:sp>
        <p:nvSpPr>
          <p:cNvPr id="3" name="Content Placeholder 2">
            <a:extLst>
              <a:ext uri="{FF2B5EF4-FFF2-40B4-BE49-F238E27FC236}">
                <a16:creationId xmlns:a16="http://schemas.microsoft.com/office/drawing/2014/main" id="{DC0C4FF5-E30D-471C-AB5C-3471B040A5DF}"/>
              </a:ext>
            </a:extLst>
          </p:cNvPr>
          <p:cNvSpPr>
            <a:spLocks noGrp="1"/>
          </p:cNvSpPr>
          <p:nvPr>
            <p:ph idx="1"/>
          </p:nvPr>
        </p:nvSpPr>
        <p:spPr>
          <a:xfrm>
            <a:off x="4942368" y="2115117"/>
            <a:ext cx="7057373" cy="4623308"/>
          </a:xfrm>
        </p:spPr>
        <p:txBody>
          <a:bodyPr>
            <a:normAutofit fontScale="85000" lnSpcReduction="20000"/>
          </a:bodyPr>
          <a:lstStyle/>
          <a:p>
            <a:endParaRPr lang="en-US" sz="1600" dirty="0"/>
          </a:p>
          <a:p>
            <a:r>
              <a:rPr lang="en-US" sz="2600" dirty="0"/>
              <a:t>Restaurants, institutional kitchens (schools, camps, nursing homes, etc.) and retail stores that sell food are licensed and inspected every 6 months by the local Board of Health, with further follow-up, as needed. BOH also confirm that food workers are properly trained in food safety. </a:t>
            </a:r>
          </a:p>
          <a:p>
            <a:r>
              <a:rPr lang="en-US" sz="2600" dirty="0"/>
              <a:t>Temporary food events, such as street fairs or church suppers, that do not take place in a licensed kitchen, are licensed &amp; inspected by the BOH.</a:t>
            </a:r>
          </a:p>
          <a:p>
            <a:r>
              <a:rPr lang="en-US" sz="2600" dirty="0"/>
              <a:t>Processed food at farmer’s markets, caterers, mobile food vendors, and seasonal frozen dessert vendors. </a:t>
            </a:r>
          </a:p>
          <a:p>
            <a:r>
              <a:rPr lang="en-US" sz="2600" dirty="0"/>
              <a:t>Foodborne illness reports are investigated and if a food establishment is implicated, it is inspected.</a:t>
            </a:r>
          </a:p>
          <a:p>
            <a:r>
              <a:rPr lang="en-US" sz="2600" dirty="0"/>
              <a:t>Inspections in response to complaints about cleanliness or illness.</a:t>
            </a:r>
          </a:p>
          <a:p>
            <a:r>
              <a:rPr lang="en-US" sz="2600" dirty="0"/>
              <a:t>Food safety if an emergency shelter is set up. </a:t>
            </a:r>
          </a:p>
        </p:txBody>
      </p:sp>
    </p:spTree>
    <p:extLst>
      <p:ext uri="{BB962C8B-B14F-4D97-AF65-F5344CB8AC3E}">
        <p14:creationId xmlns:p14="http://schemas.microsoft.com/office/powerpoint/2010/main" val="27319119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4BEB37-CB7C-4B5D-B38A-8E0BA1AF9F05}"/>
              </a:ext>
            </a:extLst>
          </p:cNvPr>
          <p:cNvPicPr>
            <a:picLocks noChangeAspect="1"/>
          </p:cNvPicPr>
          <p:nvPr/>
        </p:nvPicPr>
        <p:blipFill rotWithShape="1">
          <a:blip r:embed="rId2"/>
          <a:srcRect t="7590" r="9091" b="15801"/>
          <a:stretch/>
        </p:blipFill>
        <p:spPr>
          <a:xfrm>
            <a:off x="20" y="8399"/>
            <a:ext cx="12191980" cy="6857990"/>
          </a:xfrm>
          <a:prstGeom prst="rect">
            <a:avLst/>
          </a:prstGeom>
        </p:spPr>
      </p:pic>
      <p:sp>
        <p:nvSpPr>
          <p:cNvPr id="9" name="Rectangle 8">
            <a:extLst>
              <a:ext uri="{FF2B5EF4-FFF2-40B4-BE49-F238E27FC236}">
                <a16:creationId xmlns:a16="http://schemas.microsoft.com/office/drawing/2014/main" id="{724CD679-7405-4CD3-A92A-9469F279A59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5735590"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5940FD-BFE7-4425-99E9-BC81E008F5F1}"/>
              </a:ext>
            </a:extLst>
          </p:cNvPr>
          <p:cNvSpPr>
            <a:spLocks noGrp="1"/>
          </p:cNvSpPr>
          <p:nvPr>
            <p:ph type="title"/>
          </p:nvPr>
        </p:nvSpPr>
        <p:spPr>
          <a:xfrm>
            <a:off x="594110" y="470928"/>
            <a:ext cx="5221266" cy="669249"/>
          </a:xfrm>
        </p:spPr>
        <p:txBody>
          <a:bodyPr>
            <a:normAutofit/>
          </a:bodyPr>
          <a:lstStyle/>
          <a:p>
            <a:pPr algn="ctr"/>
            <a:r>
              <a:rPr lang="en-US" sz="4000" dirty="0"/>
              <a:t>Challenges</a:t>
            </a:r>
          </a:p>
        </p:txBody>
      </p:sp>
      <p:sp>
        <p:nvSpPr>
          <p:cNvPr id="3" name="Content Placeholder 2">
            <a:extLst>
              <a:ext uri="{FF2B5EF4-FFF2-40B4-BE49-F238E27FC236}">
                <a16:creationId xmlns:a16="http://schemas.microsoft.com/office/drawing/2014/main" id="{C7B3BAF4-DD67-4FEE-B790-2438101B7B97}"/>
              </a:ext>
            </a:extLst>
          </p:cNvPr>
          <p:cNvSpPr>
            <a:spLocks noGrp="1"/>
          </p:cNvSpPr>
          <p:nvPr>
            <p:ph idx="1"/>
          </p:nvPr>
        </p:nvSpPr>
        <p:spPr>
          <a:xfrm>
            <a:off x="594110" y="1140177"/>
            <a:ext cx="5235490" cy="4921955"/>
          </a:xfrm>
        </p:spPr>
        <p:txBody>
          <a:bodyPr>
            <a:normAutofit lnSpcReduction="10000"/>
          </a:bodyPr>
          <a:lstStyle/>
          <a:p>
            <a:r>
              <a:rPr lang="en-US" sz="2200" dirty="0"/>
              <a:t>Many MA health departments lack sufficient personnel to conduct required inspections, and follow up on complaints.</a:t>
            </a:r>
          </a:p>
          <a:p>
            <a:r>
              <a:rPr lang="en-US" sz="2200" dirty="0"/>
              <a:t>Only </a:t>
            </a:r>
            <a:r>
              <a:rPr lang="en-US" sz="2200" dirty="0" err="1"/>
              <a:t>ServeSafe</a:t>
            </a:r>
            <a:r>
              <a:rPr lang="en-US" sz="2200" dirty="0"/>
              <a:t> (or similar) is required training for food inspectors; while this provides basic training in food safety, it contains NO content related to performing inspections. DPH does recommend further training, but there is no oversight and training is not readily available.</a:t>
            </a:r>
          </a:p>
          <a:p>
            <a:r>
              <a:rPr lang="en-US" sz="2200" dirty="0"/>
              <a:t> Inspectors are discouraged from requiring strict compliance from restaurants important to their municipality’s economy, from street fairs or other festivals that are important to civic pride or from non-profits, such as churches or firefighter cookouts. </a:t>
            </a:r>
          </a:p>
          <a:p>
            <a:endParaRPr lang="en-US" sz="1700" dirty="0"/>
          </a:p>
        </p:txBody>
      </p:sp>
    </p:spTree>
    <p:extLst>
      <p:ext uri="{BB962C8B-B14F-4D97-AF65-F5344CB8AC3E}">
        <p14:creationId xmlns:p14="http://schemas.microsoft.com/office/powerpoint/2010/main" val="29516471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Freeform 15">
            <a:extLst>
              <a:ext uri="{FF2B5EF4-FFF2-40B4-BE49-F238E27FC236}">
                <a16:creationId xmlns:a16="http://schemas.microsoft.com/office/drawing/2014/main" id="{9E706731-3860-4E73-9335-A870F6741F0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42603" cy="6858000"/>
          </a:xfrm>
          <a:custGeom>
            <a:avLst/>
            <a:gdLst>
              <a:gd name="connsiteX0" fmla="*/ 0 w 9742603"/>
              <a:gd name="connsiteY0" fmla="*/ 0 h 6858000"/>
              <a:gd name="connsiteX1" fmla="*/ 152400 w 9742603"/>
              <a:gd name="connsiteY1" fmla="*/ 0 h 6858000"/>
              <a:gd name="connsiteX2" fmla="*/ 6566449 w 9742603"/>
              <a:gd name="connsiteY2" fmla="*/ 0 h 6858000"/>
              <a:gd name="connsiteX3" fmla="*/ 9742603 w 9742603"/>
              <a:gd name="connsiteY3" fmla="*/ 6858000 h 6858000"/>
              <a:gd name="connsiteX4" fmla="*/ 152400 w 9742603"/>
              <a:gd name="connsiteY4" fmla="*/ 6858000 h 6858000"/>
              <a:gd name="connsiteX5" fmla="*/ 0 w 9742603"/>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2603" h="6858000">
                <a:moveTo>
                  <a:pt x="0" y="0"/>
                </a:moveTo>
                <a:lnTo>
                  <a:pt x="152400" y="0"/>
                </a:lnTo>
                <a:lnTo>
                  <a:pt x="6566449" y="0"/>
                </a:lnTo>
                <a:lnTo>
                  <a:pt x="9742603" y="6858000"/>
                </a:lnTo>
                <a:lnTo>
                  <a:pt x="152400" y="6858000"/>
                </a:lnTo>
                <a:lnTo>
                  <a:pt x="0" y="6858000"/>
                </a:lnTo>
                <a:close/>
              </a:path>
            </a:pathLst>
          </a:cu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3" name="Freeform 11">
            <a:extLst>
              <a:ext uri="{FF2B5EF4-FFF2-40B4-BE49-F238E27FC236}">
                <a16:creationId xmlns:a16="http://schemas.microsoft.com/office/drawing/2014/main" id="{CD2ED21F-DC95-4AD1-8327-D561F5FCA3A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380336" cy="6858000"/>
          </a:xfrm>
          <a:custGeom>
            <a:avLst/>
            <a:gdLst>
              <a:gd name="connsiteX0" fmla="*/ 0 w 9380336"/>
              <a:gd name="connsiteY0" fmla="*/ 0 h 6858000"/>
              <a:gd name="connsiteX1" fmla="*/ 6204182 w 9380336"/>
              <a:gd name="connsiteY1" fmla="*/ 0 h 6858000"/>
              <a:gd name="connsiteX2" fmla="*/ 9380336 w 9380336"/>
              <a:gd name="connsiteY2" fmla="*/ 6858000 h 6858000"/>
              <a:gd name="connsiteX3" fmla="*/ 0 w 938033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380336" h="6858000">
                <a:moveTo>
                  <a:pt x="0" y="0"/>
                </a:moveTo>
                <a:lnTo>
                  <a:pt x="6204182" y="0"/>
                </a:lnTo>
                <a:lnTo>
                  <a:pt x="9380336" y="6858000"/>
                </a:lnTo>
                <a:lnTo>
                  <a:pt x="0" y="685800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6" name="Picture 2" descr="Image result for housing inspection">
            <a:extLst>
              <a:ext uri="{FF2B5EF4-FFF2-40B4-BE49-F238E27FC236}">
                <a16:creationId xmlns:a16="http://schemas.microsoft.com/office/drawing/2014/main" id="{A0AF1C39-4473-4C07-B18F-90CDA86B62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8821721" y="2332061"/>
            <a:ext cx="2858258" cy="190550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D6225B1D-C766-494C-9BCD-2A75F4BF20B3}"/>
              </a:ext>
            </a:extLst>
          </p:cNvPr>
          <p:cNvPicPr>
            <a:picLocks noChangeAspect="1"/>
          </p:cNvPicPr>
          <p:nvPr/>
        </p:nvPicPr>
        <p:blipFill rotWithShape="1">
          <a:blip r:embed="rId3"/>
          <a:srcRect/>
          <a:stretch/>
        </p:blipFill>
        <p:spPr>
          <a:xfrm>
            <a:off x="9380336" y="4459137"/>
            <a:ext cx="2489929" cy="1867446"/>
          </a:xfrm>
          <a:prstGeom prst="rect">
            <a:avLst/>
          </a:prstGeom>
        </p:spPr>
      </p:pic>
      <p:pic>
        <p:nvPicPr>
          <p:cNvPr id="4" name="Picture 3">
            <a:extLst>
              <a:ext uri="{FF2B5EF4-FFF2-40B4-BE49-F238E27FC236}">
                <a16:creationId xmlns:a16="http://schemas.microsoft.com/office/drawing/2014/main" id="{0BAABC23-1A7F-4B75-B27C-6F11A6C963A5}"/>
              </a:ext>
            </a:extLst>
          </p:cNvPr>
          <p:cNvPicPr>
            <a:picLocks noChangeAspect="1"/>
          </p:cNvPicPr>
          <p:nvPr/>
        </p:nvPicPr>
        <p:blipFill rotWithShape="1">
          <a:blip r:embed="rId4"/>
          <a:srcRect/>
          <a:stretch/>
        </p:blipFill>
        <p:spPr>
          <a:xfrm>
            <a:off x="8445094" y="198886"/>
            <a:ext cx="2908705" cy="1934289"/>
          </a:xfrm>
          <a:prstGeom prst="rect">
            <a:avLst/>
          </a:prstGeom>
        </p:spPr>
      </p:pic>
      <p:sp>
        <p:nvSpPr>
          <p:cNvPr id="2" name="Title 1">
            <a:extLst>
              <a:ext uri="{FF2B5EF4-FFF2-40B4-BE49-F238E27FC236}">
                <a16:creationId xmlns:a16="http://schemas.microsoft.com/office/drawing/2014/main" id="{F5FACB34-A1A4-446C-9DC1-9688CC52350A}"/>
              </a:ext>
            </a:extLst>
          </p:cNvPr>
          <p:cNvSpPr>
            <a:spLocks noGrp="1"/>
          </p:cNvSpPr>
          <p:nvPr>
            <p:ph type="title"/>
          </p:nvPr>
        </p:nvSpPr>
        <p:spPr>
          <a:xfrm>
            <a:off x="838201" y="125409"/>
            <a:ext cx="5191125" cy="850194"/>
          </a:xfrm>
        </p:spPr>
        <p:txBody>
          <a:bodyPr>
            <a:normAutofit/>
          </a:bodyPr>
          <a:lstStyle/>
          <a:p>
            <a:r>
              <a:rPr lang="en-US" dirty="0">
                <a:solidFill>
                  <a:schemeClr val="bg1"/>
                </a:solidFill>
              </a:rPr>
              <a:t>Housing</a:t>
            </a:r>
          </a:p>
        </p:txBody>
      </p:sp>
      <p:sp>
        <p:nvSpPr>
          <p:cNvPr id="3" name="Content Placeholder 2">
            <a:extLst>
              <a:ext uri="{FF2B5EF4-FFF2-40B4-BE49-F238E27FC236}">
                <a16:creationId xmlns:a16="http://schemas.microsoft.com/office/drawing/2014/main" id="{3F2FEC3E-9EC7-4823-A4E4-118FD46370A2}"/>
              </a:ext>
            </a:extLst>
          </p:cNvPr>
          <p:cNvSpPr>
            <a:spLocks noGrp="1"/>
          </p:cNvSpPr>
          <p:nvPr>
            <p:ph idx="1"/>
          </p:nvPr>
        </p:nvSpPr>
        <p:spPr>
          <a:xfrm>
            <a:off x="344557" y="848140"/>
            <a:ext cx="7553739" cy="5830956"/>
          </a:xfrm>
          <a:solidFill>
            <a:schemeClr val="accent1">
              <a:lumMod val="60000"/>
              <a:lumOff val="40000"/>
            </a:schemeClr>
          </a:solidFill>
        </p:spPr>
        <p:txBody>
          <a:bodyPr>
            <a:noAutofit/>
          </a:bodyPr>
          <a:lstStyle/>
          <a:p>
            <a:r>
              <a:rPr lang="en-US" sz="2100" dirty="0"/>
              <a:t>Poor housing conditions are associated with a wide range of health conditions, including respiratory infections, asthma, lead poisoning, communicable diseases, injuries, and mental health conditions. </a:t>
            </a:r>
          </a:p>
          <a:p>
            <a:r>
              <a:rPr lang="en-US" sz="2100" dirty="0"/>
              <a:t>Children living in poor or overcrowded conditions are more likely to have respiratory problems, to be at risk of infections, be exposed to lead paint or asbestos, and have mental health problems. Growing up in poor housing has a long-term impact on a child's learning and education.</a:t>
            </a:r>
          </a:p>
          <a:p>
            <a:r>
              <a:rPr lang="en-US" sz="2100" dirty="0"/>
              <a:t>In 2012, the cost of potentially preventable hospitalizations for pediatric asthma was $417 million (H-CUP). Rates per 100,000 are twice as high for lowest income children. </a:t>
            </a:r>
          </a:p>
          <a:p>
            <a:r>
              <a:rPr lang="en-US" sz="2100" dirty="0"/>
              <a:t>Annually home injuries result in an 4 million emergency dept. visits &amp; 70,000 hospital admissions (RWJF). </a:t>
            </a:r>
          </a:p>
          <a:p>
            <a:r>
              <a:rPr lang="en-US" sz="2100" dirty="0"/>
              <a:t>Preventing lead exposure among children can improve intelligence and behavior, resulting in increased earning potential and lower health care costs; est. economic benefits ranging from $110 to $319 billion dollars annually (RWJF).</a:t>
            </a:r>
          </a:p>
        </p:txBody>
      </p:sp>
    </p:spTree>
    <p:extLst>
      <p:ext uri="{BB962C8B-B14F-4D97-AF65-F5344CB8AC3E}">
        <p14:creationId xmlns:p14="http://schemas.microsoft.com/office/powerpoint/2010/main" val="23382047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9CF9F-F761-4F46-B9FC-2910BB38CAB8}"/>
              </a:ext>
            </a:extLst>
          </p:cNvPr>
          <p:cNvSpPr>
            <a:spLocks noGrp="1"/>
          </p:cNvSpPr>
          <p:nvPr>
            <p:ph type="title"/>
          </p:nvPr>
        </p:nvSpPr>
        <p:spPr>
          <a:xfrm>
            <a:off x="324438" y="223837"/>
            <a:ext cx="2337697" cy="2743200"/>
          </a:xfrm>
        </p:spPr>
        <p:txBody>
          <a:bodyPr anchor="t">
            <a:normAutofit/>
          </a:bodyPr>
          <a:lstStyle/>
          <a:p>
            <a:pPr algn="ctr"/>
            <a:r>
              <a:rPr lang="en-US" dirty="0"/>
              <a:t>Local Board of Health Actions</a:t>
            </a:r>
          </a:p>
        </p:txBody>
      </p:sp>
      <p:sp>
        <p:nvSpPr>
          <p:cNvPr id="3" name="Content Placeholder 2">
            <a:extLst>
              <a:ext uri="{FF2B5EF4-FFF2-40B4-BE49-F238E27FC236}">
                <a16:creationId xmlns:a16="http://schemas.microsoft.com/office/drawing/2014/main" id="{E1E71F02-D55A-4723-BB78-13C349262836}"/>
              </a:ext>
            </a:extLst>
          </p:cNvPr>
          <p:cNvSpPr>
            <a:spLocks noGrp="1"/>
          </p:cNvSpPr>
          <p:nvPr>
            <p:ph idx="1"/>
          </p:nvPr>
        </p:nvSpPr>
        <p:spPr>
          <a:xfrm>
            <a:off x="2920482" y="382555"/>
            <a:ext cx="8794440" cy="6283288"/>
          </a:xfrm>
          <a:solidFill>
            <a:schemeClr val="accent6">
              <a:lumMod val="20000"/>
              <a:lumOff val="80000"/>
            </a:schemeClr>
          </a:solidFill>
          <a:ln w="57150">
            <a:solidFill>
              <a:schemeClr val="accent6">
                <a:lumMod val="75000"/>
              </a:schemeClr>
            </a:solidFill>
          </a:ln>
        </p:spPr>
        <p:txBody>
          <a:bodyPr anchor="ctr">
            <a:normAutofit/>
          </a:bodyPr>
          <a:lstStyle/>
          <a:p>
            <a:r>
              <a:rPr lang="en-US" sz="2100" dirty="0"/>
              <a:t>Local Boards of Health inspect housing upon complaint, upon referral from first responders/social service agencies, due to obvious poor conditions visible from the street or periodically (e.g., pre-rental programs in some municipalities). </a:t>
            </a:r>
          </a:p>
          <a:p>
            <a:r>
              <a:rPr lang="en-US" sz="2100" dirty="0"/>
              <a:t>In addition to poor conditions/complaints, the BOH will be involved in situations involving hoarders or fires/structural damage.</a:t>
            </a:r>
          </a:p>
          <a:p>
            <a:r>
              <a:rPr lang="en-US" sz="2100" dirty="0"/>
              <a:t>A comprehensive inspection includes bathroom facilities, kitchen facilities, water supply, hot water facilities, heating facilities, lighting and electrical facilities, metering, installation and maintenance of facilities, asbestos, smoke/CO detectors, exits, maintenance of structural elements, pests, including insects, rodents &amp; skunks, garbage and rubbish removal and storage, security and lead paint. </a:t>
            </a:r>
          </a:p>
          <a:p>
            <a:r>
              <a:rPr lang="en-US" sz="2100" dirty="0"/>
              <a:t>Housing cases often involve multiple orders, negotiations with landlords and owners, BOH hearings, condemnations, orders to vacate and housing court. Complaints generally must be responded to within 24 hours. </a:t>
            </a:r>
          </a:p>
          <a:p>
            <a:r>
              <a:rPr lang="en-US" sz="2100" dirty="0"/>
              <a:t>BOHs also inspect hotels and motels, dormitories and farm labor camps under the Housing Code. </a:t>
            </a:r>
          </a:p>
          <a:p>
            <a:r>
              <a:rPr lang="en-US" sz="2100" dirty="0"/>
              <a:t>BOH also investigate “nuisance complaints” which encompass noise, construction debris, air quality, overgrown grass/shrubs, trash, etc. </a:t>
            </a:r>
          </a:p>
        </p:txBody>
      </p:sp>
      <p:pic>
        <p:nvPicPr>
          <p:cNvPr id="4" name="Picture 3">
            <a:extLst>
              <a:ext uri="{FF2B5EF4-FFF2-40B4-BE49-F238E27FC236}">
                <a16:creationId xmlns:a16="http://schemas.microsoft.com/office/drawing/2014/main" id="{8674E058-9E73-4461-A7EB-FB624317E636}"/>
              </a:ext>
            </a:extLst>
          </p:cNvPr>
          <p:cNvPicPr>
            <a:picLocks noChangeAspect="1"/>
          </p:cNvPicPr>
          <p:nvPr/>
        </p:nvPicPr>
        <p:blipFill>
          <a:blip r:embed="rId2"/>
          <a:stretch>
            <a:fillRect/>
          </a:stretch>
        </p:blipFill>
        <p:spPr>
          <a:xfrm>
            <a:off x="139347" y="3536302"/>
            <a:ext cx="2431562" cy="2472612"/>
          </a:xfrm>
          <a:prstGeom prst="rect">
            <a:avLst/>
          </a:prstGeom>
        </p:spPr>
      </p:pic>
    </p:spTree>
    <p:extLst>
      <p:ext uri="{BB962C8B-B14F-4D97-AF65-F5344CB8AC3E}">
        <p14:creationId xmlns:p14="http://schemas.microsoft.com/office/powerpoint/2010/main" val="8732672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707002-DC82-4E8D-A400-EBCC16CF5600}"/>
              </a:ext>
            </a:extLst>
          </p:cNvPr>
          <p:cNvPicPr>
            <a:picLocks noChangeAspect="1"/>
          </p:cNvPicPr>
          <p:nvPr/>
        </p:nvPicPr>
        <p:blipFill rotWithShape="1">
          <a:blip r:embed="rId2"/>
          <a:srcRect t="22085" b="2915"/>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724CD679-7405-4CD3-A92A-9469F279A59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5735590"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AB83C9-3F9F-436D-A574-407DC91AFA98}"/>
              </a:ext>
            </a:extLst>
          </p:cNvPr>
          <p:cNvSpPr>
            <a:spLocks noGrp="1"/>
          </p:cNvSpPr>
          <p:nvPr>
            <p:ph type="title"/>
          </p:nvPr>
        </p:nvSpPr>
        <p:spPr>
          <a:xfrm>
            <a:off x="594046" y="420891"/>
            <a:ext cx="5221266" cy="698782"/>
          </a:xfrm>
        </p:spPr>
        <p:txBody>
          <a:bodyPr>
            <a:normAutofit/>
          </a:bodyPr>
          <a:lstStyle/>
          <a:p>
            <a:r>
              <a:rPr lang="en-US" sz="4000" dirty="0"/>
              <a:t>Challenges </a:t>
            </a:r>
          </a:p>
        </p:txBody>
      </p:sp>
      <p:sp>
        <p:nvSpPr>
          <p:cNvPr id="3" name="Content Placeholder 2">
            <a:extLst>
              <a:ext uri="{FF2B5EF4-FFF2-40B4-BE49-F238E27FC236}">
                <a16:creationId xmlns:a16="http://schemas.microsoft.com/office/drawing/2014/main" id="{4ACEBE27-EDCD-48EB-80A4-C911647B710C}"/>
              </a:ext>
            </a:extLst>
          </p:cNvPr>
          <p:cNvSpPr>
            <a:spLocks noGrp="1"/>
          </p:cNvSpPr>
          <p:nvPr>
            <p:ph idx="1"/>
          </p:nvPr>
        </p:nvSpPr>
        <p:spPr>
          <a:xfrm>
            <a:off x="383938" y="1054360"/>
            <a:ext cx="5735590" cy="5163560"/>
          </a:xfrm>
        </p:spPr>
        <p:txBody>
          <a:bodyPr>
            <a:noAutofit/>
          </a:bodyPr>
          <a:lstStyle/>
          <a:p>
            <a:r>
              <a:rPr lang="en-US" sz="2400" dirty="0"/>
              <a:t>Lack of sufficient personnel to adequately investigate all housing complaints. </a:t>
            </a:r>
          </a:p>
          <a:p>
            <a:r>
              <a:rPr lang="en-US" sz="2400" dirty="0"/>
              <a:t>No training requirements for housing inspectors. Most have received little to no training. </a:t>
            </a:r>
          </a:p>
          <a:p>
            <a:r>
              <a:rPr lang="en-US" sz="2400" dirty="0"/>
              <a:t>Tenants and landlords can be difficult to deal with; conditions are often unsanitary and dangerous. </a:t>
            </a:r>
          </a:p>
          <a:p>
            <a:r>
              <a:rPr lang="en-US" sz="2400" dirty="0"/>
              <a:t>Many inspectors are intimidated by court action, and receive little or no help from town counsel. </a:t>
            </a:r>
          </a:p>
          <a:p>
            <a:r>
              <a:rPr lang="en-US" sz="2400" dirty="0"/>
              <a:t>Difficult decisions must be made regarding people’s lives, with little support from social services.</a:t>
            </a:r>
          </a:p>
        </p:txBody>
      </p:sp>
    </p:spTree>
    <p:extLst>
      <p:ext uri="{BB962C8B-B14F-4D97-AF65-F5344CB8AC3E}">
        <p14:creationId xmlns:p14="http://schemas.microsoft.com/office/powerpoint/2010/main" val="7945137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55C8B-F8DD-44EC-B0BB-8D6429184C43}"/>
              </a:ext>
            </a:extLst>
          </p:cNvPr>
          <p:cNvSpPr>
            <a:spLocks noGrp="1"/>
          </p:cNvSpPr>
          <p:nvPr>
            <p:ph type="title"/>
          </p:nvPr>
        </p:nvSpPr>
        <p:spPr>
          <a:xfrm>
            <a:off x="655320" y="365125"/>
            <a:ext cx="5120114" cy="1692794"/>
          </a:xfrm>
        </p:spPr>
        <p:txBody>
          <a:bodyPr>
            <a:normAutofit/>
          </a:bodyPr>
          <a:lstStyle/>
          <a:p>
            <a:r>
              <a:rPr lang="en-US"/>
              <a:t>Outline &amp; Learning Objectives</a:t>
            </a:r>
          </a:p>
        </p:txBody>
      </p:sp>
      <p:cxnSp>
        <p:nvCxnSpPr>
          <p:cNvPr id="20" name="Straight Arrow Connector 15">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FE213D5-EEAB-4718-B0D3-FC9E94A7E6AD}"/>
              </a:ext>
            </a:extLst>
          </p:cNvPr>
          <p:cNvSpPr>
            <a:spLocks noGrp="1"/>
          </p:cNvSpPr>
          <p:nvPr>
            <p:ph idx="1"/>
          </p:nvPr>
        </p:nvSpPr>
        <p:spPr>
          <a:xfrm>
            <a:off x="378691" y="2575033"/>
            <a:ext cx="5717309" cy="4047439"/>
          </a:xfrm>
        </p:spPr>
        <p:txBody>
          <a:bodyPr>
            <a:normAutofit/>
          </a:bodyPr>
          <a:lstStyle/>
          <a:p>
            <a:endParaRPr lang="en-US" sz="1800" b="1" dirty="0"/>
          </a:p>
          <a:p>
            <a:r>
              <a:rPr lang="en-US" sz="2400" b="1" dirty="0"/>
              <a:t>What is Public Health?</a:t>
            </a:r>
          </a:p>
          <a:p>
            <a:r>
              <a:rPr lang="en-US" sz="2400" b="1" dirty="0"/>
              <a:t>What is the history of public health and how have the needs changed over time?</a:t>
            </a:r>
          </a:p>
          <a:p>
            <a:r>
              <a:rPr lang="en-US" sz="2400" b="1" dirty="0"/>
              <a:t>What are some of the challenges for local boards of health in Massachusetts in meeting their mandated services?</a:t>
            </a:r>
          </a:p>
          <a:p>
            <a:r>
              <a:rPr lang="en-US" sz="2400" b="1" dirty="0"/>
              <a:t>What are the social determinants of health and how do they affect population health in Massachusetts?</a:t>
            </a:r>
          </a:p>
          <a:p>
            <a:endParaRPr lang="en-US" sz="1800" dirty="0"/>
          </a:p>
          <a:p>
            <a:endParaRPr lang="en-US" sz="1800" dirty="0"/>
          </a:p>
        </p:txBody>
      </p:sp>
      <p:pic>
        <p:nvPicPr>
          <p:cNvPr id="4" name="Picture 3">
            <a:extLst>
              <a:ext uri="{FF2B5EF4-FFF2-40B4-BE49-F238E27FC236}">
                <a16:creationId xmlns:a16="http://schemas.microsoft.com/office/drawing/2014/main" id="{5A7591E2-5C73-41D9-8A72-F9EB8F91B6D2}"/>
              </a:ext>
            </a:extLst>
          </p:cNvPr>
          <p:cNvPicPr>
            <a:picLocks noChangeAspect="1"/>
          </p:cNvPicPr>
          <p:nvPr/>
        </p:nvPicPr>
        <p:blipFill rotWithShape="1">
          <a:blip r:embed="rId2"/>
          <a:srcRect l="20022" r="31879" b="-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42191164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99FBFE-A6A5-4A90-B2DD-51AB371ECA83}"/>
              </a:ext>
            </a:extLst>
          </p:cNvPr>
          <p:cNvPicPr>
            <a:picLocks noChangeAspect="1"/>
          </p:cNvPicPr>
          <p:nvPr/>
        </p:nvPicPr>
        <p:blipFill rotWithShape="1">
          <a:blip r:embed="rId2"/>
          <a:srcRect l="25305" r="24559" b="1"/>
          <a:stretch/>
        </p:blipFill>
        <p:spPr>
          <a:xfrm>
            <a:off x="799188" y="1904282"/>
            <a:ext cx="2917802" cy="3694086"/>
          </a:xfrm>
          <a:prstGeom prst="rect">
            <a:avLst/>
          </a:prstGeom>
        </p:spPr>
      </p:pic>
      <p:sp>
        <p:nvSpPr>
          <p:cNvPr id="2" name="Title 1">
            <a:extLst>
              <a:ext uri="{FF2B5EF4-FFF2-40B4-BE49-F238E27FC236}">
                <a16:creationId xmlns:a16="http://schemas.microsoft.com/office/drawing/2014/main" id="{0F73F937-6108-45DC-9A14-591197889C83}"/>
              </a:ext>
            </a:extLst>
          </p:cNvPr>
          <p:cNvSpPr>
            <a:spLocks noGrp="1"/>
          </p:cNvSpPr>
          <p:nvPr>
            <p:ph type="title"/>
          </p:nvPr>
        </p:nvSpPr>
        <p:spPr>
          <a:xfrm>
            <a:off x="384313" y="153091"/>
            <a:ext cx="10810461" cy="1221079"/>
          </a:xfrm>
        </p:spPr>
        <p:txBody>
          <a:bodyPr>
            <a:normAutofit fontScale="90000"/>
          </a:bodyPr>
          <a:lstStyle/>
          <a:p>
            <a:pPr algn="ctr"/>
            <a:r>
              <a:rPr lang="en-US" dirty="0"/>
              <a:t>Infectious Disease Surveillance,  Investigation and Follow-up</a:t>
            </a:r>
          </a:p>
        </p:txBody>
      </p:sp>
      <p:sp>
        <p:nvSpPr>
          <p:cNvPr id="3" name="Content Placeholder 2">
            <a:extLst>
              <a:ext uri="{FF2B5EF4-FFF2-40B4-BE49-F238E27FC236}">
                <a16:creationId xmlns:a16="http://schemas.microsoft.com/office/drawing/2014/main" id="{C70B2863-768C-4303-B112-B7B4CA2EC496}"/>
              </a:ext>
            </a:extLst>
          </p:cNvPr>
          <p:cNvSpPr>
            <a:spLocks noGrp="1"/>
          </p:cNvSpPr>
          <p:nvPr>
            <p:ph idx="1"/>
          </p:nvPr>
        </p:nvSpPr>
        <p:spPr>
          <a:xfrm>
            <a:off x="3922643" y="1374170"/>
            <a:ext cx="7600663" cy="5304925"/>
          </a:xfrm>
          <a:ln w="19050">
            <a:solidFill>
              <a:srgbClr val="92D050"/>
            </a:solidFill>
          </a:ln>
        </p:spPr>
        <p:txBody>
          <a:bodyPr>
            <a:normAutofit/>
          </a:bodyPr>
          <a:lstStyle/>
          <a:p>
            <a:r>
              <a:rPr lang="en-US" sz="2100" dirty="0"/>
              <a:t>Infectious disease remains a threat to all MA residents – disease does not stop at the town border.</a:t>
            </a:r>
          </a:p>
          <a:p>
            <a:r>
              <a:rPr lang="en-US" sz="2100" dirty="0"/>
              <a:t>In 2015, 192 cases of tuberculosis in Massachusetts (2.8 per 100,000). 30 of these cases were resistant to one or more drugs. </a:t>
            </a:r>
          </a:p>
          <a:p>
            <a:r>
              <a:rPr lang="en-US" sz="2100" dirty="0"/>
              <a:t>MA currently sees more than 9,000 new Hepatitis C cases per year.</a:t>
            </a:r>
          </a:p>
          <a:p>
            <a:r>
              <a:rPr lang="en-US" sz="2100" dirty="0"/>
              <a:t>In 2014, some 5,600 MA residents were either confirmed or probable positives for Lyme disease; other tickborne illnesses are also increasing.</a:t>
            </a:r>
          </a:p>
          <a:p>
            <a:r>
              <a:rPr lang="en-US" sz="2100" dirty="0"/>
              <a:t>Occasional outbreaks of vaccine preventable diseases continue: mumps, measles, pertussis (whooping cough), Hepatitis B.</a:t>
            </a:r>
          </a:p>
          <a:p>
            <a:r>
              <a:rPr lang="en-US" sz="2100" dirty="0"/>
              <a:t>9 million to 35 million Americans still get the flu each winter, with up to 140,000 - 710,000 hospitalized and 12,000 - 56,000 deaths.</a:t>
            </a:r>
          </a:p>
          <a:p>
            <a:r>
              <a:rPr lang="en-US" sz="2100" dirty="0"/>
              <a:t>Emerging diseases such as Zika and Ebola create additional work.</a:t>
            </a:r>
          </a:p>
          <a:p>
            <a:r>
              <a:rPr lang="en-US" sz="2100" dirty="0"/>
              <a:t>Since 1985, more than 5,000 animals have tested positive for rabies in MA, including pets and farm animals. </a:t>
            </a:r>
          </a:p>
          <a:p>
            <a:endParaRPr lang="en-US" sz="1700" dirty="0"/>
          </a:p>
        </p:txBody>
      </p:sp>
    </p:spTree>
    <p:extLst>
      <p:ext uri="{BB962C8B-B14F-4D97-AF65-F5344CB8AC3E}">
        <p14:creationId xmlns:p14="http://schemas.microsoft.com/office/powerpoint/2010/main" val="5699800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E9E063-19C2-4411-9703-4CBA35B7CC25}"/>
              </a:ext>
            </a:extLst>
          </p:cNvPr>
          <p:cNvPicPr>
            <a:picLocks noChangeAspect="1"/>
          </p:cNvPicPr>
          <p:nvPr/>
        </p:nvPicPr>
        <p:blipFill rotWithShape="1">
          <a:blip r:embed="rId2"/>
          <a:srcRect l="5037" r="2364" b="1"/>
          <a:stretch/>
        </p:blipFill>
        <p:spPr>
          <a:xfrm>
            <a:off x="7410391" y="2885008"/>
            <a:ext cx="4688301" cy="3375834"/>
          </a:xfrm>
          <a:prstGeom prst="rect">
            <a:avLst/>
          </a:prstGeom>
        </p:spPr>
      </p:pic>
      <p:sp>
        <p:nvSpPr>
          <p:cNvPr id="2" name="Title 1">
            <a:extLst>
              <a:ext uri="{FF2B5EF4-FFF2-40B4-BE49-F238E27FC236}">
                <a16:creationId xmlns:a16="http://schemas.microsoft.com/office/drawing/2014/main" id="{D2A5FC8C-6302-4AC9-ADB7-A07EE2E81CA9}"/>
              </a:ext>
            </a:extLst>
          </p:cNvPr>
          <p:cNvSpPr>
            <a:spLocks noGrp="1"/>
          </p:cNvSpPr>
          <p:nvPr>
            <p:ph type="title"/>
          </p:nvPr>
        </p:nvSpPr>
        <p:spPr>
          <a:xfrm>
            <a:off x="7576457" y="205272"/>
            <a:ext cx="3777342" cy="1595535"/>
          </a:xfrm>
        </p:spPr>
        <p:txBody>
          <a:bodyPr>
            <a:normAutofit fontScale="90000"/>
          </a:bodyPr>
          <a:lstStyle/>
          <a:p>
            <a:pPr algn="r"/>
            <a:r>
              <a:rPr lang="en-US" dirty="0"/>
              <a:t>Local Board of Health Actions</a:t>
            </a:r>
          </a:p>
        </p:txBody>
      </p:sp>
      <p:sp>
        <p:nvSpPr>
          <p:cNvPr id="3" name="Content Placeholder 2">
            <a:extLst>
              <a:ext uri="{FF2B5EF4-FFF2-40B4-BE49-F238E27FC236}">
                <a16:creationId xmlns:a16="http://schemas.microsoft.com/office/drawing/2014/main" id="{2060D1E0-0934-48C5-A6DB-245EDAAD770A}"/>
              </a:ext>
            </a:extLst>
          </p:cNvPr>
          <p:cNvSpPr>
            <a:spLocks noGrp="1"/>
          </p:cNvSpPr>
          <p:nvPr>
            <p:ph idx="1"/>
          </p:nvPr>
        </p:nvSpPr>
        <p:spPr>
          <a:xfrm>
            <a:off x="195941" y="205272"/>
            <a:ext cx="7025953" cy="6522100"/>
          </a:xfrm>
          <a:ln>
            <a:solidFill>
              <a:schemeClr val="tx1"/>
            </a:solidFill>
          </a:ln>
        </p:spPr>
        <p:txBody>
          <a:bodyPr>
            <a:noAutofit/>
          </a:bodyPr>
          <a:lstStyle/>
          <a:p>
            <a:r>
              <a:rPr lang="en-US" sz="2100" dirty="0"/>
              <a:t>More than 90 diseases are directly reportable to the LBOH in Massachusetts.</a:t>
            </a:r>
          </a:p>
          <a:p>
            <a:r>
              <a:rPr lang="en-US" sz="2100" dirty="0"/>
              <a:t>Each BOH must check the Massachusetts Virtual Epidemiologic Network (MAVEN) daily for reports.</a:t>
            </a:r>
          </a:p>
          <a:p>
            <a:r>
              <a:rPr lang="en-US" sz="2100" dirty="0"/>
              <a:t>Most reportable diseases require telephone call follow-up with healthcare providers and/or the patient. </a:t>
            </a:r>
          </a:p>
          <a:p>
            <a:r>
              <a:rPr lang="en-US" sz="2100" dirty="0"/>
              <a:t>If an outbreak is suspected or possible, local BOH, with DPH, must provide appropriate prophylaxis to the public (Hepatitis A in a food handler, vaccine preventable disease outbreak).  </a:t>
            </a:r>
          </a:p>
          <a:p>
            <a:r>
              <a:rPr lang="en-US" sz="2100" dirty="0"/>
              <a:t>The LBOH is responsible for following up on all suspected TB cases, and for providing or overseeing medication administration to active cases for 6-9 months. </a:t>
            </a:r>
          </a:p>
          <a:p>
            <a:r>
              <a:rPr lang="en-US" sz="2100" dirty="0"/>
              <a:t>Many LBOH sponsor public flu vaccination clinics leading to higher vaccination rates in their communities.</a:t>
            </a:r>
          </a:p>
          <a:p>
            <a:r>
              <a:rPr lang="en-US" sz="2100" dirty="0"/>
              <a:t>Working with the Animal Control Officer, BOH must help manage rabies exposure in their municipality.</a:t>
            </a:r>
          </a:p>
          <a:p>
            <a:r>
              <a:rPr lang="en-US" sz="2100" dirty="0"/>
              <a:t>LBOH are responsible to enforce any isolation or quarantine orders in their municipality (e.g., Ebola in 2014).</a:t>
            </a:r>
          </a:p>
        </p:txBody>
      </p:sp>
    </p:spTree>
    <p:extLst>
      <p:ext uri="{BB962C8B-B14F-4D97-AF65-F5344CB8AC3E}">
        <p14:creationId xmlns:p14="http://schemas.microsoft.com/office/powerpoint/2010/main" val="1565102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4EF6BA0-D5C6-4913-BB29-C0DBB510631C}"/>
              </a:ext>
            </a:extLst>
          </p:cNvPr>
          <p:cNvPicPr>
            <a:picLocks noChangeAspect="1"/>
          </p:cNvPicPr>
          <p:nvPr/>
        </p:nvPicPr>
        <p:blipFill rotWithShape="1">
          <a:blip r:embed="rId2"/>
          <a:srcRect t="4864" r="37641" b="2828"/>
          <a:stretch/>
        </p:blipFill>
        <p:spPr>
          <a:xfrm>
            <a:off x="20" y="10"/>
            <a:ext cx="12191980" cy="6857990"/>
          </a:xfrm>
          <a:prstGeom prst="rect">
            <a:avLst/>
          </a:prstGeom>
        </p:spPr>
      </p:pic>
      <p:sp>
        <p:nvSpPr>
          <p:cNvPr id="16" name="Rectangle 15">
            <a:extLst>
              <a:ext uri="{FF2B5EF4-FFF2-40B4-BE49-F238E27FC236}">
                <a16:creationId xmlns:a16="http://schemas.microsoft.com/office/drawing/2014/main" id="{86C7B4A1-154A-4DF0-AC46-F88D75A2E0F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F55862-05FE-4D1C-B85B-05BB6E5B5927}"/>
              </a:ext>
            </a:extLst>
          </p:cNvPr>
          <p:cNvSpPr>
            <a:spLocks noGrp="1"/>
          </p:cNvSpPr>
          <p:nvPr>
            <p:ph type="title"/>
          </p:nvPr>
        </p:nvSpPr>
        <p:spPr>
          <a:xfrm>
            <a:off x="594803" y="438720"/>
            <a:ext cx="6619811" cy="572717"/>
          </a:xfrm>
        </p:spPr>
        <p:txBody>
          <a:bodyPr>
            <a:normAutofit fontScale="90000"/>
          </a:bodyPr>
          <a:lstStyle/>
          <a:p>
            <a:r>
              <a:rPr lang="en-US" sz="4000" dirty="0"/>
              <a:t>Challenges</a:t>
            </a:r>
          </a:p>
        </p:txBody>
      </p:sp>
      <p:sp>
        <p:nvSpPr>
          <p:cNvPr id="3" name="Content Placeholder 2">
            <a:extLst>
              <a:ext uri="{FF2B5EF4-FFF2-40B4-BE49-F238E27FC236}">
                <a16:creationId xmlns:a16="http://schemas.microsoft.com/office/drawing/2014/main" id="{A5F35E82-94B0-4F54-BC0D-27F35E320F08}"/>
              </a:ext>
            </a:extLst>
          </p:cNvPr>
          <p:cNvSpPr>
            <a:spLocks noGrp="1"/>
          </p:cNvSpPr>
          <p:nvPr>
            <p:ph idx="1"/>
          </p:nvPr>
        </p:nvSpPr>
        <p:spPr>
          <a:xfrm>
            <a:off x="336885" y="1011436"/>
            <a:ext cx="7031324" cy="5206483"/>
          </a:xfrm>
        </p:spPr>
        <p:txBody>
          <a:bodyPr>
            <a:noAutofit/>
          </a:bodyPr>
          <a:lstStyle/>
          <a:p>
            <a:r>
              <a:rPr lang="en-US" sz="2000" dirty="0"/>
              <a:t>Relatively few BOH still have Public Health Nurses on staff; many contract out or have a non-medical staff person monitor MAVEN. BOH w/out PHN on staff lose public health nursing assistance and collaboration with inspectional staff, e.g., in a housing case or foodborne illness investigation. </a:t>
            </a:r>
          </a:p>
          <a:p>
            <a:r>
              <a:rPr lang="en-US" sz="2000" dirty="0"/>
              <a:t>Few BOH personnel are medically or epidemiologically trained.</a:t>
            </a:r>
          </a:p>
          <a:p>
            <a:r>
              <a:rPr lang="en-US" sz="2000" dirty="0"/>
              <a:t>While training on MAVEN is required there are no other workforce training or education requirements.</a:t>
            </a:r>
          </a:p>
          <a:p>
            <a:r>
              <a:rPr lang="en-US" sz="2000" dirty="0"/>
              <a:t>Localized system means it is difficult to get a full picture of what is happening with infectious disease on a regional level (DPH monitors at a state and larger regional area).</a:t>
            </a:r>
          </a:p>
          <a:p>
            <a:r>
              <a:rPr lang="en-US" sz="2000" dirty="0"/>
              <a:t>MAVEN is difficult to use if not used regularly.</a:t>
            </a:r>
          </a:p>
          <a:p>
            <a:r>
              <a:rPr lang="en-US" sz="2000" dirty="0"/>
              <a:t>Flu vaccine is expensive; while BOH can bill insurance this is time-consuming, and vaccine must be purchased in advance.</a:t>
            </a:r>
          </a:p>
          <a:p>
            <a:r>
              <a:rPr lang="en-US" sz="2000" dirty="0"/>
              <a:t>Although TB cases are rare in many communities, the time and expense can be overwhelming when it happens.</a:t>
            </a:r>
          </a:p>
        </p:txBody>
      </p:sp>
    </p:spTree>
    <p:extLst>
      <p:ext uri="{BB962C8B-B14F-4D97-AF65-F5344CB8AC3E}">
        <p14:creationId xmlns:p14="http://schemas.microsoft.com/office/powerpoint/2010/main" val="26400683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64F6814-96D5-4463-898E-405CC0C4014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3" y="321176"/>
            <a:ext cx="7174247"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7907F7A-A591-4A81-974C-C13648146A55}"/>
              </a:ext>
            </a:extLst>
          </p:cNvPr>
          <p:cNvPicPr>
            <a:picLocks noChangeAspect="1"/>
          </p:cNvPicPr>
          <p:nvPr/>
        </p:nvPicPr>
        <p:blipFill rotWithShape="1">
          <a:blip r:embed="rId2"/>
          <a:srcRect t="2873" b="13291"/>
          <a:stretch/>
        </p:blipFill>
        <p:spPr>
          <a:xfrm>
            <a:off x="7829551" y="2828925"/>
            <a:ext cx="4042410" cy="3388994"/>
          </a:xfrm>
          <a:prstGeom prst="rect">
            <a:avLst/>
          </a:prstGeom>
        </p:spPr>
      </p:pic>
      <p:pic>
        <p:nvPicPr>
          <p:cNvPr id="4" name="Picture 3">
            <a:extLst>
              <a:ext uri="{FF2B5EF4-FFF2-40B4-BE49-F238E27FC236}">
                <a16:creationId xmlns:a16="http://schemas.microsoft.com/office/drawing/2014/main" id="{9EB01976-483B-46D9-8BE2-87DCF233AED3}"/>
              </a:ext>
            </a:extLst>
          </p:cNvPr>
          <p:cNvPicPr>
            <a:picLocks noChangeAspect="1"/>
          </p:cNvPicPr>
          <p:nvPr/>
        </p:nvPicPr>
        <p:blipFill rotWithShape="1">
          <a:blip r:embed="rId3"/>
          <a:srcRect l="1885" r="17928"/>
          <a:stretch/>
        </p:blipFill>
        <p:spPr>
          <a:xfrm>
            <a:off x="7829551" y="306909"/>
            <a:ext cx="4042409" cy="2286000"/>
          </a:xfrm>
          <a:prstGeom prst="rect">
            <a:avLst/>
          </a:prstGeom>
        </p:spPr>
      </p:pic>
      <p:sp>
        <p:nvSpPr>
          <p:cNvPr id="2" name="Title 1">
            <a:extLst>
              <a:ext uri="{FF2B5EF4-FFF2-40B4-BE49-F238E27FC236}">
                <a16:creationId xmlns:a16="http://schemas.microsoft.com/office/drawing/2014/main" id="{CB93448A-7A9D-4E84-B1C4-2CBBDC1C730C}"/>
              </a:ext>
            </a:extLst>
          </p:cNvPr>
          <p:cNvSpPr>
            <a:spLocks noGrp="1"/>
          </p:cNvSpPr>
          <p:nvPr>
            <p:ph type="title"/>
          </p:nvPr>
        </p:nvSpPr>
        <p:spPr>
          <a:xfrm>
            <a:off x="821514" y="500303"/>
            <a:ext cx="6204984" cy="690282"/>
          </a:xfrm>
        </p:spPr>
        <p:txBody>
          <a:bodyPr>
            <a:normAutofit/>
          </a:bodyPr>
          <a:lstStyle/>
          <a:p>
            <a:r>
              <a:rPr lang="en-US" sz="4000" dirty="0"/>
              <a:t>Environmental Protection</a:t>
            </a:r>
          </a:p>
        </p:txBody>
      </p:sp>
      <p:sp>
        <p:nvSpPr>
          <p:cNvPr id="3" name="Content Placeholder 2">
            <a:extLst>
              <a:ext uri="{FF2B5EF4-FFF2-40B4-BE49-F238E27FC236}">
                <a16:creationId xmlns:a16="http://schemas.microsoft.com/office/drawing/2014/main" id="{F20EA004-0440-4E6C-A1DF-09962D915374}"/>
              </a:ext>
            </a:extLst>
          </p:cNvPr>
          <p:cNvSpPr>
            <a:spLocks noGrp="1"/>
          </p:cNvSpPr>
          <p:nvPr>
            <p:ph idx="1"/>
          </p:nvPr>
        </p:nvSpPr>
        <p:spPr>
          <a:xfrm>
            <a:off x="504336" y="1084567"/>
            <a:ext cx="6839339" cy="5027334"/>
          </a:xfrm>
        </p:spPr>
        <p:txBody>
          <a:bodyPr>
            <a:noAutofit/>
          </a:bodyPr>
          <a:lstStyle/>
          <a:p>
            <a:r>
              <a:rPr lang="en-US" sz="2100" dirty="0"/>
              <a:t>Improperly treated wastewater from residences or businesses can cause disease, and contaminate both ground and surface water. </a:t>
            </a:r>
          </a:p>
          <a:p>
            <a:r>
              <a:rPr lang="en-US" sz="2100" dirty="0"/>
              <a:t>Approximately 1/3 of homes in MA do not have access to municipal sewer, and have their own septic systems. Spread across the state, although more prevalent in rural areas. </a:t>
            </a:r>
          </a:p>
          <a:p>
            <a:r>
              <a:rPr lang="en-US" sz="2100" dirty="0"/>
              <a:t>A failed septic system can involve thousands of dollars in repair. New systems can cost $20,000 - $50,000, and a failed system can delay a sale or transfer of property. There are currently no licensing or educational requirements for septic system installers in MA (engineer must design &gt;2000 gallons).</a:t>
            </a:r>
          </a:p>
          <a:p>
            <a:r>
              <a:rPr lang="en-US" sz="2100" dirty="0"/>
              <a:t> Private wells can become contaminated with hazardous or toxic substances, or with septage, if not properly maintained or sited. Abandoned wells can become a hazard if not properly decommissioned. </a:t>
            </a:r>
          </a:p>
        </p:txBody>
      </p:sp>
    </p:spTree>
    <p:extLst>
      <p:ext uri="{BB962C8B-B14F-4D97-AF65-F5344CB8AC3E}">
        <p14:creationId xmlns:p14="http://schemas.microsoft.com/office/powerpoint/2010/main" val="32510909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0">
            <a:extLst>
              <a:ext uri="{FF2B5EF4-FFF2-40B4-BE49-F238E27FC236}">
                <a16:creationId xmlns:a16="http://schemas.microsoft.com/office/drawing/2014/main" id="{6FBDFA86-51D3-4729-B154-7969183728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85216" cy="6858000"/>
          </a:xfrm>
          <a:prstGeom prst="rect">
            <a:avLst/>
          </a:prstGeom>
          <a:solidFill>
            <a:srgbClr val="927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763F664-DAD1-4E18-82AF-56BF2536D10D}"/>
              </a:ext>
            </a:extLst>
          </p:cNvPr>
          <p:cNvPicPr>
            <a:picLocks noChangeAspect="1"/>
          </p:cNvPicPr>
          <p:nvPr/>
        </p:nvPicPr>
        <p:blipFill rotWithShape="1">
          <a:blip r:embed="rId2"/>
          <a:srcRect/>
          <a:stretch/>
        </p:blipFill>
        <p:spPr>
          <a:xfrm>
            <a:off x="7544017" y="2091362"/>
            <a:ext cx="4007904" cy="2675275"/>
          </a:xfrm>
          <a:prstGeom prst="rect">
            <a:avLst/>
          </a:prstGeom>
        </p:spPr>
      </p:pic>
      <p:cxnSp>
        <p:nvCxnSpPr>
          <p:cNvPr id="36" name="Straight Connector 32">
            <a:extLst>
              <a:ext uri="{FF2B5EF4-FFF2-40B4-BE49-F238E27FC236}">
                <a16:creationId xmlns:a16="http://schemas.microsoft.com/office/drawing/2014/main" id="{0F1CE7C6-BE91-42A7-9214-F33FD918C386}"/>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2E6B500-8F1A-4FBD-9341-3386613DCF0D}"/>
              </a:ext>
            </a:extLst>
          </p:cNvPr>
          <p:cNvSpPr>
            <a:spLocks noGrp="1"/>
          </p:cNvSpPr>
          <p:nvPr>
            <p:ph type="title"/>
          </p:nvPr>
        </p:nvSpPr>
        <p:spPr>
          <a:xfrm>
            <a:off x="276838" y="248570"/>
            <a:ext cx="5828524" cy="1009779"/>
          </a:xfrm>
        </p:spPr>
        <p:txBody>
          <a:bodyPr>
            <a:normAutofit fontScale="90000"/>
          </a:bodyPr>
          <a:lstStyle/>
          <a:p>
            <a:r>
              <a:rPr lang="en-US" dirty="0"/>
              <a:t>Local Board of Health Actions</a:t>
            </a:r>
          </a:p>
        </p:txBody>
      </p:sp>
      <p:sp>
        <p:nvSpPr>
          <p:cNvPr id="3" name="Content Placeholder 2">
            <a:extLst>
              <a:ext uri="{FF2B5EF4-FFF2-40B4-BE49-F238E27FC236}">
                <a16:creationId xmlns:a16="http://schemas.microsoft.com/office/drawing/2014/main" id="{C5F07CF6-13B9-404E-8FCC-2912057D1B52}"/>
              </a:ext>
            </a:extLst>
          </p:cNvPr>
          <p:cNvSpPr>
            <a:spLocks noGrp="1"/>
          </p:cNvSpPr>
          <p:nvPr>
            <p:ph idx="1"/>
          </p:nvPr>
        </p:nvSpPr>
        <p:spPr>
          <a:xfrm>
            <a:off x="158633" y="1409350"/>
            <a:ext cx="6726583" cy="5327352"/>
          </a:xfrm>
        </p:spPr>
        <p:txBody>
          <a:bodyPr>
            <a:normAutofit fontScale="92500" lnSpcReduction="20000"/>
          </a:bodyPr>
          <a:lstStyle/>
          <a:p>
            <a:r>
              <a:rPr lang="en-US" sz="2300" dirty="0"/>
              <a:t>As the local arm of the Department of Environmental Protection (DEP) LBOH regulate onsite individual and group septic systems through enforcement of Title 5. Title 5 regulates the proper siting, construction, upgrade, and maintenance of on-site sewage disposal systems and appropriate means for the transport and disposal of septage.</a:t>
            </a:r>
          </a:p>
          <a:p>
            <a:r>
              <a:rPr lang="en-US" sz="2300" dirty="0"/>
              <a:t>The LBOH must review the Title 5 inspection report prior to the sale or transfer of property. Many BOH witness the inspection to ensure the report is accurate. </a:t>
            </a:r>
          </a:p>
          <a:p>
            <a:r>
              <a:rPr lang="en-US" sz="2300" dirty="0"/>
              <a:t>The LBOH also witnesses and reviews results from “perc” (percolation) tests to determine the proper siting of a new system, reviews and approves design plans for a new or rebuilt system prior to construction, and inspects the system during construction to ensure it is built in compliance with approved plans. </a:t>
            </a:r>
          </a:p>
          <a:p>
            <a:r>
              <a:rPr lang="en-US" sz="2300" dirty="0"/>
              <a:t>LBOH also regulate new wells and the decommission of old wells.</a:t>
            </a:r>
          </a:p>
          <a:p>
            <a:r>
              <a:rPr lang="en-US" sz="2300" dirty="0"/>
              <a:t>Investigate other environmental contamination issues, such as industrial discharges</a:t>
            </a:r>
          </a:p>
          <a:p>
            <a:endParaRPr lang="en-US" sz="2000" dirty="0">
              <a:solidFill>
                <a:srgbClr val="FFFFFF"/>
              </a:solidFill>
            </a:endParaRPr>
          </a:p>
          <a:p>
            <a:endParaRPr lang="en-US" sz="1500" dirty="0">
              <a:solidFill>
                <a:srgbClr val="FFFFFF"/>
              </a:solidFill>
            </a:endParaRPr>
          </a:p>
        </p:txBody>
      </p:sp>
    </p:spTree>
    <p:extLst>
      <p:ext uri="{BB962C8B-B14F-4D97-AF65-F5344CB8AC3E}">
        <p14:creationId xmlns:p14="http://schemas.microsoft.com/office/powerpoint/2010/main" val="27687181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B29000-C289-4687-8FF9-46A36FA6A6D3}"/>
              </a:ext>
            </a:extLst>
          </p:cNvPr>
          <p:cNvPicPr>
            <a:picLocks noChangeAspect="1"/>
          </p:cNvPicPr>
          <p:nvPr/>
        </p:nvPicPr>
        <p:blipFill rotWithShape="1">
          <a:blip r:embed="rId2"/>
          <a:srcRect t="15730"/>
          <a:stretch/>
        </p:blipFill>
        <p:spPr>
          <a:xfrm>
            <a:off x="-1" y="10"/>
            <a:ext cx="12192000" cy="6857990"/>
          </a:xfrm>
          <a:prstGeom prst="rect">
            <a:avLst/>
          </a:prstGeom>
        </p:spPr>
      </p:pic>
      <p:sp>
        <p:nvSpPr>
          <p:cNvPr id="14" name="Freeform 5">
            <a:extLst>
              <a:ext uri="{FF2B5EF4-FFF2-40B4-BE49-F238E27FC236}">
                <a16:creationId xmlns:a16="http://schemas.microsoft.com/office/drawing/2014/main" id="{3CD9DF72-87A3-404E-A828-84CBF11A830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16" name="Straight Connector 15">
            <a:extLst>
              <a:ext uri="{FF2B5EF4-FFF2-40B4-BE49-F238E27FC236}">
                <a16:creationId xmlns:a16="http://schemas.microsoft.com/office/drawing/2014/main" id="{20E3A342-4D61-4E3F-AF90-1AB42AEB96C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50F9EC5-CC5F-4C7B-A50C-B8B13E2B76B8}"/>
              </a:ext>
            </a:extLst>
          </p:cNvPr>
          <p:cNvSpPr>
            <a:spLocks noGrp="1"/>
          </p:cNvSpPr>
          <p:nvPr>
            <p:ph type="title"/>
          </p:nvPr>
        </p:nvSpPr>
        <p:spPr>
          <a:xfrm>
            <a:off x="709448" y="1511572"/>
            <a:ext cx="4204137" cy="774423"/>
          </a:xfrm>
        </p:spPr>
        <p:txBody>
          <a:bodyPr>
            <a:normAutofit/>
          </a:bodyPr>
          <a:lstStyle/>
          <a:p>
            <a:pPr algn="ctr"/>
            <a:r>
              <a:rPr lang="en-US" sz="3600" dirty="0"/>
              <a:t>Challenges</a:t>
            </a:r>
          </a:p>
        </p:txBody>
      </p:sp>
      <p:sp>
        <p:nvSpPr>
          <p:cNvPr id="3" name="Content Placeholder 2">
            <a:extLst>
              <a:ext uri="{FF2B5EF4-FFF2-40B4-BE49-F238E27FC236}">
                <a16:creationId xmlns:a16="http://schemas.microsoft.com/office/drawing/2014/main" id="{BE68CD85-9679-43E1-9146-3EA51ED9DDF7}"/>
              </a:ext>
            </a:extLst>
          </p:cNvPr>
          <p:cNvSpPr>
            <a:spLocks noGrp="1"/>
          </p:cNvSpPr>
          <p:nvPr>
            <p:ph idx="1"/>
          </p:nvPr>
        </p:nvSpPr>
        <p:spPr>
          <a:xfrm>
            <a:off x="111967" y="2286001"/>
            <a:ext cx="5598368" cy="4665311"/>
          </a:xfrm>
        </p:spPr>
        <p:txBody>
          <a:bodyPr anchor="ctr">
            <a:normAutofit/>
          </a:bodyPr>
          <a:lstStyle/>
          <a:p>
            <a:r>
              <a:rPr lang="en-US" sz="2100" dirty="0"/>
              <a:t>Inspector must have the ability to read engineer’s plans, understand how a septic system works, and understand soils and water tables.</a:t>
            </a:r>
          </a:p>
          <a:p>
            <a:r>
              <a:rPr lang="en-US" sz="2100" dirty="0"/>
              <a:t>While training is only required when recommending approval of a variance, most inspectors should have expensive training (soil evaluator, Title 5 inspector) that is not readily available and requires extensive continuing education credits to keep current.</a:t>
            </a:r>
          </a:p>
          <a:p>
            <a:r>
              <a:rPr lang="en-US" sz="2100" dirty="0"/>
              <a:t>BOH without trained, knowledgeable personnel on staff risk approving expensive systems that fail within a few years. </a:t>
            </a:r>
          </a:p>
          <a:p>
            <a:endParaRPr lang="en-US" sz="1500" dirty="0"/>
          </a:p>
          <a:p>
            <a:pPr marL="0" indent="0">
              <a:buNone/>
            </a:pPr>
            <a:endParaRPr lang="en-US" sz="1500" dirty="0"/>
          </a:p>
        </p:txBody>
      </p:sp>
    </p:spTree>
    <p:extLst>
      <p:ext uri="{BB962C8B-B14F-4D97-AF65-F5344CB8AC3E}">
        <p14:creationId xmlns:p14="http://schemas.microsoft.com/office/powerpoint/2010/main" val="30974710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00824-4CEF-4A1A-972A-70F5462D19F0}"/>
              </a:ext>
            </a:extLst>
          </p:cNvPr>
          <p:cNvSpPr>
            <a:spLocks noGrp="1"/>
          </p:cNvSpPr>
          <p:nvPr>
            <p:ph type="title"/>
          </p:nvPr>
        </p:nvSpPr>
        <p:spPr>
          <a:xfrm>
            <a:off x="427839" y="75502"/>
            <a:ext cx="10925961" cy="922788"/>
          </a:xfrm>
          <a:effectLst>
            <a:outerShdw blurRad="50800" dist="50800" dir="5400000" algn="ctr" rotWithShape="0">
              <a:schemeClr val="bg2"/>
            </a:outerShdw>
          </a:effectLst>
        </p:spPr>
        <p:txBody>
          <a:bodyPr>
            <a:normAutofit fontScale="90000"/>
          </a:bodyPr>
          <a:lstStyle/>
          <a:p>
            <a:r>
              <a:rPr lang="en-US" dirty="0"/>
              <a:t>And that’s not all … other responsibilities of the Local BOH in MA</a:t>
            </a:r>
          </a:p>
        </p:txBody>
      </p:sp>
      <p:sp>
        <p:nvSpPr>
          <p:cNvPr id="3" name="Content Placeholder 2">
            <a:extLst>
              <a:ext uri="{FF2B5EF4-FFF2-40B4-BE49-F238E27FC236}">
                <a16:creationId xmlns:a16="http://schemas.microsoft.com/office/drawing/2014/main" id="{001CDDF7-B5C5-49FC-90F3-83F4FC99BCBA}"/>
              </a:ext>
            </a:extLst>
          </p:cNvPr>
          <p:cNvSpPr>
            <a:spLocks noGrp="1"/>
          </p:cNvSpPr>
          <p:nvPr>
            <p:ph sz="half" idx="1"/>
          </p:nvPr>
        </p:nvSpPr>
        <p:spPr>
          <a:xfrm>
            <a:off x="363894" y="1147664"/>
            <a:ext cx="5655906" cy="5504805"/>
          </a:xfrm>
          <a:ln w="25400">
            <a:solidFill>
              <a:schemeClr val="accent1">
                <a:lumMod val="60000"/>
                <a:lumOff val="40000"/>
              </a:schemeClr>
            </a:solidFill>
          </a:ln>
          <a:effectLst>
            <a:innerShdw blurRad="63500" dist="50800" dir="13500000">
              <a:prstClr val="black">
                <a:alpha val="50000"/>
              </a:prstClr>
            </a:innerShdw>
          </a:effectLst>
        </p:spPr>
        <p:txBody>
          <a:bodyPr>
            <a:normAutofit fontScale="25000" lnSpcReduction="20000"/>
          </a:bodyPr>
          <a:lstStyle/>
          <a:p>
            <a:endParaRPr lang="en-US" sz="7200" b="1" dirty="0">
              <a:solidFill>
                <a:srgbClr val="C00000"/>
              </a:solidFill>
            </a:endParaRPr>
          </a:p>
          <a:p>
            <a:r>
              <a:rPr lang="en-US" sz="7200" b="1" dirty="0">
                <a:solidFill>
                  <a:srgbClr val="C00000"/>
                </a:solidFill>
              </a:rPr>
              <a:t>Recreational Camps for Children </a:t>
            </a:r>
          </a:p>
          <a:p>
            <a:pPr lvl="1"/>
            <a:r>
              <a:rPr lang="en-US" sz="6800" dirty="0"/>
              <a:t>Including buildings, emergency procedures, health procedures, vaccination records, background checks for staff, food preparation, waterfront and pool safety, and much more. Must be inspected each session. </a:t>
            </a:r>
          </a:p>
          <a:p>
            <a:r>
              <a:rPr lang="en-US" sz="7200" b="1" dirty="0">
                <a:solidFill>
                  <a:srgbClr val="C00000"/>
                </a:solidFill>
              </a:rPr>
              <a:t>Emergency Preparedness Planning</a:t>
            </a:r>
          </a:p>
          <a:p>
            <a:pPr lvl="1"/>
            <a:r>
              <a:rPr lang="en-US" sz="6800" dirty="0"/>
              <a:t>Including Emergency Dispensing Sites (EDS), hazmat, radiation, sheltering, public information/risk communication.</a:t>
            </a:r>
          </a:p>
          <a:p>
            <a:r>
              <a:rPr lang="en-US" sz="7200" b="1" dirty="0">
                <a:solidFill>
                  <a:srgbClr val="C00000"/>
                </a:solidFill>
              </a:rPr>
              <a:t>Hazardous, Medical and Biological Waste</a:t>
            </a:r>
          </a:p>
          <a:p>
            <a:r>
              <a:rPr lang="en-US" sz="7200" b="1" dirty="0">
                <a:solidFill>
                  <a:srgbClr val="C00000"/>
                </a:solidFill>
              </a:rPr>
              <a:t>Solid Waste &amp; Recycling</a:t>
            </a:r>
          </a:p>
          <a:p>
            <a:r>
              <a:rPr lang="en-US" sz="7200" b="1" dirty="0">
                <a:solidFill>
                  <a:srgbClr val="C00000"/>
                </a:solidFill>
              </a:rPr>
              <a:t>Public and Semi-public Bathing Beaches</a:t>
            </a:r>
          </a:p>
          <a:p>
            <a:pPr lvl="1"/>
            <a:r>
              <a:rPr lang="en-US" sz="6800" dirty="0"/>
              <a:t>Including weekly testing in season, closure when necessary</a:t>
            </a:r>
          </a:p>
          <a:p>
            <a:r>
              <a:rPr lang="en-US" sz="7200" b="1" dirty="0">
                <a:solidFill>
                  <a:srgbClr val="C00000"/>
                </a:solidFill>
              </a:rPr>
              <a:t>Indoor Ice Skating Rinks</a:t>
            </a:r>
          </a:p>
          <a:p>
            <a:r>
              <a:rPr lang="en-US" sz="7200" b="1" dirty="0">
                <a:solidFill>
                  <a:srgbClr val="C00000"/>
                </a:solidFill>
              </a:rPr>
              <a:t>Mobile Home Parks</a:t>
            </a:r>
          </a:p>
          <a:p>
            <a:r>
              <a:rPr lang="en-US" sz="7200" b="1" dirty="0">
                <a:solidFill>
                  <a:srgbClr val="C00000"/>
                </a:solidFill>
              </a:rPr>
              <a:t>Family Campgrounds</a:t>
            </a:r>
          </a:p>
          <a:p>
            <a:r>
              <a:rPr lang="en-US" sz="7200" b="1" dirty="0">
                <a:solidFill>
                  <a:srgbClr val="C00000"/>
                </a:solidFill>
              </a:rPr>
              <a:t>Tobacco Control </a:t>
            </a:r>
          </a:p>
          <a:p>
            <a:pPr lvl="1"/>
            <a:r>
              <a:rPr lang="en-US" sz="6800" dirty="0"/>
              <a:t>Including licensing of vendors, investigating complaints, local regulations</a:t>
            </a:r>
          </a:p>
          <a:p>
            <a:endParaRPr lang="en-US" sz="5500" dirty="0"/>
          </a:p>
          <a:p>
            <a:endParaRPr lang="en-US" dirty="0"/>
          </a:p>
        </p:txBody>
      </p:sp>
      <p:sp>
        <p:nvSpPr>
          <p:cNvPr id="4" name="Content Placeholder 3">
            <a:extLst>
              <a:ext uri="{FF2B5EF4-FFF2-40B4-BE49-F238E27FC236}">
                <a16:creationId xmlns:a16="http://schemas.microsoft.com/office/drawing/2014/main" id="{6DCA7573-747C-41F6-B5EE-31DAA04AB318}"/>
              </a:ext>
            </a:extLst>
          </p:cNvPr>
          <p:cNvSpPr>
            <a:spLocks noGrp="1"/>
          </p:cNvSpPr>
          <p:nvPr>
            <p:ph sz="half" idx="2"/>
          </p:nvPr>
        </p:nvSpPr>
        <p:spPr>
          <a:xfrm>
            <a:off x="6172200" y="1147664"/>
            <a:ext cx="5285792" cy="5421085"/>
          </a:xfrm>
          <a:ln w="25400">
            <a:solidFill>
              <a:schemeClr val="accent1">
                <a:lumMod val="60000"/>
                <a:lumOff val="40000"/>
              </a:schemeClr>
            </a:solidFill>
          </a:ln>
        </p:spPr>
        <p:txBody>
          <a:bodyPr>
            <a:normAutofit fontScale="25000" lnSpcReduction="20000"/>
          </a:bodyPr>
          <a:lstStyle/>
          <a:p>
            <a:endParaRPr lang="en-US" sz="7200" b="1" dirty="0">
              <a:solidFill>
                <a:srgbClr val="C00000"/>
              </a:solidFill>
            </a:endParaRPr>
          </a:p>
          <a:p>
            <a:r>
              <a:rPr lang="en-US" sz="7200" b="1" dirty="0">
                <a:solidFill>
                  <a:srgbClr val="C00000"/>
                </a:solidFill>
              </a:rPr>
              <a:t>Air Quality Complaints</a:t>
            </a:r>
          </a:p>
          <a:p>
            <a:r>
              <a:rPr lang="en-US" sz="7200" b="1" dirty="0">
                <a:solidFill>
                  <a:srgbClr val="C00000"/>
                </a:solidFill>
              </a:rPr>
              <a:t>Public &amp; Semi-Public Swimming Pools &amp; Hot Tubs</a:t>
            </a:r>
          </a:p>
          <a:p>
            <a:pPr lvl="1"/>
            <a:r>
              <a:rPr lang="en-US" sz="6800" dirty="0"/>
              <a:t>Inspections twice yearly, including appropriate use of chemicals for sanitation, safety of equipment and facility, safety procedures.</a:t>
            </a:r>
          </a:p>
          <a:p>
            <a:r>
              <a:rPr lang="en-US" sz="7200" b="1" dirty="0">
                <a:solidFill>
                  <a:srgbClr val="C00000"/>
                </a:solidFill>
              </a:rPr>
              <a:t>Body Art/Tattoo parlors and practitioners</a:t>
            </a:r>
          </a:p>
          <a:p>
            <a:r>
              <a:rPr lang="en-US" sz="7200" b="1" dirty="0">
                <a:solidFill>
                  <a:srgbClr val="C00000"/>
                </a:solidFill>
              </a:rPr>
              <a:t>Tanning Facilities</a:t>
            </a:r>
          </a:p>
          <a:p>
            <a:r>
              <a:rPr lang="en-US" sz="7200" b="1" dirty="0">
                <a:solidFill>
                  <a:srgbClr val="C00000"/>
                </a:solidFill>
              </a:rPr>
              <a:t>Beaver control </a:t>
            </a:r>
          </a:p>
          <a:p>
            <a:r>
              <a:rPr lang="en-US" sz="7200" b="1" dirty="0">
                <a:solidFill>
                  <a:srgbClr val="C00000"/>
                </a:solidFill>
              </a:rPr>
              <a:t>Other Animals &amp; Vectors</a:t>
            </a:r>
            <a:endParaRPr lang="en-US" sz="7200" dirty="0"/>
          </a:p>
          <a:p>
            <a:pPr lvl="1"/>
            <a:r>
              <a:rPr lang="en-US" sz="6800" dirty="0"/>
              <a:t>including mosquito control and education about tickborne illness</a:t>
            </a:r>
          </a:p>
          <a:p>
            <a:r>
              <a:rPr lang="en-US" sz="7200" b="1" dirty="0">
                <a:solidFill>
                  <a:srgbClr val="C00000"/>
                </a:solidFill>
              </a:rPr>
              <a:t>Septage and Garbage Haulers</a:t>
            </a:r>
          </a:p>
          <a:p>
            <a:r>
              <a:rPr lang="en-US" sz="7200" b="1" dirty="0">
                <a:solidFill>
                  <a:srgbClr val="C00000"/>
                </a:solidFill>
              </a:rPr>
              <a:t>Other, miscellaneous</a:t>
            </a:r>
          </a:p>
          <a:p>
            <a:pPr lvl="1"/>
            <a:r>
              <a:rPr lang="en-US" sz="6800" dirty="0"/>
              <a:t> including pesticides, funeral director licensing, burial permits, kennels, animal inspector, etc. </a:t>
            </a:r>
          </a:p>
          <a:p>
            <a:endParaRPr lang="en-US" dirty="0"/>
          </a:p>
          <a:p>
            <a:endParaRPr lang="en-US" dirty="0"/>
          </a:p>
        </p:txBody>
      </p:sp>
    </p:spTree>
    <p:extLst>
      <p:ext uri="{BB962C8B-B14F-4D97-AF65-F5344CB8AC3E}">
        <p14:creationId xmlns:p14="http://schemas.microsoft.com/office/powerpoint/2010/main" val="21326025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18C6F-A1D8-41ED-8F06-BE47F8C6BFDF}"/>
              </a:ext>
            </a:extLst>
          </p:cNvPr>
          <p:cNvSpPr>
            <a:spLocks noGrp="1"/>
          </p:cNvSpPr>
          <p:nvPr>
            <p:ph type="title"/>
          </p:nvPr>
        </p:nvSpPr>
        <p:spPr>
          <a:xfrm>
            <a:off x="192947" y="251927"/>
            <a:ext cx="6551802" cy="742222"/>
          </a:xfrm>
        </p:spPr>
        <p:txBody>
          <a:bodyPr>
            <a:normAutofit/>
          </a:bodyPr>
          <a:lstStyle/>
          <a:p>
            <a:r>
              <a:rPr lang="en-US" dirty="0"/>
              <a:t>Changes in Mortality</a:t>
            </a:r>
          </a:p>
        </p:txBody>
      </p:sp>
      <p:sp>
        <p:nvSpPr>
          <p:cNvPr id="12" name="Content Placeholder 11">
            <a:extLst>
              <a:ext uri="{FF2B5EF4-FFF2-40B4-BE49-F238E27FC236}">
                <a16:creationId xmlns:a16="http://schemas.microsoft.com/office/drawing/2014/main" id="{9D1B230C-1966-4D86-B129-70CEFF727F01}"/>
              </a:ext>
            </a:extLst>
          </p:cNvPr>
          <p:cNvSpPr>
            <a:spLocks noGrp="1"/>
          </p:cNvSpPr>
          <p:nvPr>
            <p:ph sz="half" idx="1"/>
          </p:nvPr>
        </p:nvSpPr>
        <p:spPr>
          <a:xfrm>
            <a:off x="302003" y="1140903"/>
            <a:ext cx="6107185" cy="5545123"/>
          </a:xfrm>
          <a:ln w="28575">
            <a:solidFill>
              <a:schemeClr val="tx1"/>
            </a:solidFill>
            <a:prstDash val="solid"/>
          </a:ln>
        </p:spPr>
        <p:txBody>
          <a:bodyPr>
            <a:normAutofit lnSpcReduction="10000"/>
          </a:bodyPr>
          <a:lstStyle/>
          <a:p>
            <a:r>
              <a:rPr lang="en-US" dirty="0"/>
              <a:t>Today chronic disease is implicated in more than 80% of deaths, up from 20% in 1900. </a:t>
            </a:r>
          </a:p>
          <a:p>
            <a:r>
              <a:rPr lang="en-US" dirty="0"/>
              <a:t>In 1900, 1/3 of deaths came from TB (11%), pneumonia and flu (12%), diphtheria (2%) and diarrheal diseases (8%). 40% of these deaths were in children under age 5.</a:t>
            </a:r>
          </a:p>
          <a:p>
            <a:r>
              <a:rPr lang="en-US" dirty="0"/>
              <a:t>Only influenza and pneumonia (3%) remains a leading cause of death in 2010.  </a:t>
            </a:r>
          </a:p>
          <a:p>
            <a:r>
              <a:rPr lang="en-US" dirty="0"/>
              <a:t>In 1900, over 30% of all deaths were in children under age 5; by 1997 only 1.4% of deaths were. </a:t>
            </a:r>
          </a:p>
        </p:txBody>
      </p:sp>
      <p:pic>
        <p:nvPicPr>
          <p:cNvPr id="13" name="Content Placeholder 5">
            <a:extLst>
              <a:ext uri="{FF2B5EF4-FFF2-40B4-BE49-F238E27FC236}">
                <a16:creationId xmlns:a16="http://schemas.microsoft.com/office/drawing/2014/main" id="{5B8451B9-98DC-4DC4-B3D9-AC518D3A04BA}"/>
              </a:ext>
            </a:extLst>
          </p:cNvPr>
          <p:cNvPicPr>
            <a:picLocks noGrp="1" noChangeAspect="1"/>
          </p:cNvPicPr>
          <p:nvPr>
            <p:ph sz="half" idx="2"/>
          </p:nvPr>
        </p:nvPicPr>
        <p:blipFill>
          <a:blip r:embed="rId2"/>
          <a:stretch>
            <a:fillRect/>
          </a:stretch>
        </p:blipFill>
        <p:spPr>
          <a:xfrm>
            <a:off x="6555996" y="858416"/>
            <a:ext cx="5237898" cy="5747657"/>
          </a:xfrm>
          <a:ln w="12700">
            <a:solidFill>
              <a:schemeClr val="tx1"/>
            </a:solidFill>
          </a:ln>
        </p:spPr>
      </p:pic>
    </p:spTree>
    <p:extLst>
      <p:ext uri="{BB962C8B-B14F-4D97-AF65-F5344CB8AC3E}">
        <p14:creationId xmlns:p14="http://schemas.microsoft.com/office/powerpoint/2010/main" val="35813857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6932B-E934-432A-84CC-F4B6DADB5FA9}"/>
              </a:ext>
            </a:extLst>
          </p:cNvPr>
          <p:cNvSpPr>
            <a:spLocks noGrp="1"/>
          </p:cNvSpPr>
          <p:nvPr>
            <p:ph type="title"/>
          </p:nvPr>
        </p:nvSpPr>
        <p:spPr>
          <a:xfrm>
            <a:off x="838200" y="223935"/>
            <a:ext cx="10515600" cy="783771"/>
          </a:xfrm>
          <a:solidFill>
            <a:schemeClr val="accent3">
              <a:lumMod val="75000"/>
              <a:alpha val="68000"/>
            </a:schemeClr>
          </a:solidFill>
        </p:spPr>
        <p:txBody>
          <a:bodyPr/>
          <a:lstStyle/>
          <a:p>
            <a:r>
              <a:rPr lang="en-US" dirty="0"/>
              <a:t>Chronic Disease Costs (Data from CDC)</a:t>
            </a:r>
          </a:p>
        </p:txBody>
      </p:sp>
      <p:sp>
        <p:nvSpPr>
          <p:cNvPr id="5" name="Content Placeholder 4">
            <a:extLst>
              <a:ext uri="{FF2B5EF4-FFF2-40B4-BE49-F238E27FC236}">
                <a16:creationId xmlns:a16="http://schemas.microsoft.com/office/drawing/2014/main" id="{179163C4-AF6D-40B8-93CE-1BC0A2C7BC34}"/>
              </a:ext>
            </a:extLst>
          </p:cNvPr>
          <p:cNvSpPr>
            <a:spLocks noGrp="1"/>
          </p:cNvSpPr>
          <p:nvPr>
            <p:ph idx="1"/>
          </p:nvPr>
        </p:nvSpPr>
        <p:spPr>
          <a:xfrm>
            <a:off x="289249" y="1073020"/>
            <a:ext cx="11346024" cy="5561045"/>
          </a:xfrm>
          <a:solidFill>
            <a:schemeClr val="accent3">
              <a:lumMod val="75000"/>
              <a:alpha val="41000"/>
            </a:schemeClr>
          </a:solidFill>
        </p:spPr>
        <p:txBody>
          <a:bodyPr>
            <a:normAutofit fontScale="70000" lnSpcReduction="20000"/>
          </a:bodyPr>
          <a:lstStyle/>
          <a:p>
            <a:r>
              <a:rPr lang="en-US" dirty="0"/>
              <a:t>As of 2012, about half of all adults—117 million people—had one or more chronic health conditions. One in four adults had two or more chronic health conditions.</a:t>
            </a:r>
          </a:p>
          <a:p>
            <a:r>
              <a:rPr lang="en-US" dirty="0"/>
              <a:t>Eighty-six percent of the nation’s $2.7 trillion annual health care expenditures are for people with chronic physical and mental health conditions. </a:t>
            </a:r>
          </a:p>
          <a:p>
            <a:r>
              <a:rPr lang="en-US" dirty="0"/>
              <a:t>Total annual cardiovascular disease costs to the nation averaged $316.1 billion in 2012–2013. Of this amount, $189.7 billion was for direct medical expenses and $126.4 billion was for lost productivity costs (from premature death).</a:t>
            </a:r>
          </a:p>
          <a:p>
            <a:r>
              <a:rPr lang="en-US" dirty="0"/>
              <a:t>Cancer care cost $157 billion in 2010 dollars.</a:t>
            </a:r>
          </a:p>
          <a:p>
            <a:r>
              <a:rPr lang="en-US" dirty="0"/>
              <a:t>The total estimated cost of diagnosed diabetes in 2012 was $245 billion, including $176 billion in direct medical costs and $69 billion in decreased productivity. Decreased productivity includes costs associated with people being absent from work, being less productive while at work, or not being able to work at all because of diabetes.</a:t>
            </a:r>
          </a:p>
          <a:p>
            <a:r>
              <a:rPr lang="en-US" dirty="0"/>
              <a:t>The total cost of arthritis and related conditions was about $128 billion in 2003. Of this amount, nearly $81 billion was for direct medical costs and $47 billion was for indirect costs associated with lost earnings.</a:t>
            </a:r>
          </a:p>
          <a:p>
            <a:r>
              <a:rPr lang="en-US" dirty="0"/>
              <a:t>Medical costs linked to obesity were estimated to be $147 billion in 2008. Annual medical costs for people who were obese were $1,429 higher than those for people of normal weight in 2006.</a:t>
            </a:r>
          </a:p>
          <a:p>
            <a:r>
              <a:rPr lang="en-US" dirty="0"/>
              <a:t>For the years 2009–2012, economic cost due to smoking is estimated to be at least $300 billion a year. This cost includes nearly $170 billion in direct medical care for adults and more than $156 billion for lost productivity from premature death estimated from 2005 through 2009.</a:t>
            </a:r>
          </a:p>
        </p:txBody>
      </p:sp>
    </p:spTree>
    <p:extLst>
      <p:ext uri="{BB962C8B-B14F-4D97-AF65-F5344CB8AC3E}">
        <p14:creationId xmlns:p14="http://schemas.microsoft.com/office/powerpoint/2010/main" val="25078048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F98ED85F-DCEE-4B50-802E-71A6E3E12B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0000"/>
            </a:schemeClr>
          </a:solidFill>
          <a:ln w="127000" cap="sq" cmpd="thinThick">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F5DA8000-C32E-441B-A1F5-7CDC210F9B21}"/>
              </a:ext>
            </a:extLst>
          </p:cNvPr>
          <p:cNvSpPr>
            <a:spLocks noGrp="1"/>
          </p:cNvSpPr>
          <p:nvPr>
            <p:ph type="title"/>
          </p:nvPr>
        </p:nvSpPr>
        <p:spPr>
          <a:xfrm>
            <a:off x="838200" y="458556"/>
            <a:ext cx="10515600" cy="492844"/>
          </a:xfrm>
        </p:spPr>
        <p:txBody>
          <a:bodyPr>
            <a:normAutofit fontScale="90000"/>
          </a:bodyPr>
          <a:lstStyle/>
          <a:p>
            <a:r>
              <a:rPr lang="en-US" dirty="0"/>
              <a:t>  Wellness &amp; Prevention</a:t>
            </a:r>
          </a:p>
        </p:txBody>
      </p:sp>
      <p:sp>
        <p:nvSpPr>
          <p:cNvPr id="5" name="Content Placeholder 4">
            <a:extLst>
              <a:ext uri="{FF2B5EF4-FFF2-40B4-BE49-F238E27FC236}">
                <a16:creationId xmlns:a16="http://schemas.microsoft.com/office/drawing/2014/main" id="{D4C98024-25D1-44C4-960D-4F36EEE6B401}"/>
              </a:ext>
            </a:extLst>
          </p:cNvPr>
          <p:cNvSpPr>
            <a:spLocks noGrp="1"/>
          </p:cNvSpPr>
          <p:nvPr>
            <p:ph idx="1"/>
          </p:nvPr>
        </p:nvSpPr>
        <p:spPr>
          <a:xfrm>
            <a:off x="530290" y="1089916"/>
            <a:ext cx="10515600" cy="5296468"/>
          </a:xfrm>
        </p:spPr>
        <p:txBody>
          <a:bodyPr>
            <a:normAutofit/>
          </a:bodyPr>
          <a:lstStyle/>
          <a:p>
            <a:r>
              <a:rPr lang="en-US" sz="2400" dirty="0"/>
              <a:t>In 2006, hospital costs for potentially preventable conditions totaled nearly $30.8 billion. As many as 4.4 million hospital stays might have been prevented with better ambulatory care, improved access to effective treatment, or patient adoption of healthy behaviors. In 2017, MA ranked 35</a:t>
            </a:r>
            <a:r>
              <a:rPr lang="en-US" sz="2400" baseline="30000" dirty="0"/>
              <a:t>th</a:t>
            </a:r>
            <a:r>
              <a:rPr lang="en-US" sz="2400" dirty="0"/>
              <a:t> on this measure (America’s Health Rankings) for Medicare patients. </a:t>
            </a:r>
          </a:p>
          <a:p>
            <a:r>
              <a:rPr lang="en-US" sz="2400" dirty="0"/>
              <a:t>Chronic disease costs can be reduced. Examples in MA include Prevention Wellness Trust Fund, Mass in Motion, Workplace Smoking Laws.</a:t>
            </a:r>
          </a:p>
          <a:p>
            <a:r>
              <a:rPr lang="en-US" sz="2400" dirty="0"/>
              <a:t>On a national level, County Health Rankings from Robert Wood Johnson Foundation take into account health behaviors and environmental conditions in determining the healthiest states and counties. </a:t>
            </a:r>
          </a:p>
          <a:p>
            <a:endParaRPr lang="en-US" sz="2400" dirty="0"/>
          </a:p>
        </p:txBody>
      </p:sp>
      <p:pic>
        <p:nvPicPr>
          <p:cNvPr id="2" name="Picture 1">
            <a:extLst>
              <a:ext uri="{FF2B5EF4-FFF2-40B4-BE49-F238E27FC236}">
                <a16:creationId xmlns:a16="http://schemas.microsoft.com/office/drawing/2014/main" id="{AE82FB8D-5CD6-4325-AF3F-324EBABA8F69}"/>
              </a:ext>
            </a:extLst>
          </p:cNvPr>
          <p:cNvPicPr>
            <a:picLocks noChangeAspect="1"/>
          </p:cNvPicPr>
          <p:nvPr/>
        </p:nvPicPr>
        <p:blipFill>
          <a:blip r:embed="rId2"/>
          <a:stretch>
            <a:fillRect/>
          </a:stretch>
        </p:blipFill>
        <p:spPr>
          <a:xfrm>
            <a:off x="8607546" y="4390610"/>
            <a:ext cx="1331718" cy="2071562"/>
          </a:xfrm>
          <a:prstGeom prst="rect">
            <a:avLst/>
          </a:prstGeom>
        </p:spPr>
      </p:pic>
      <p:pic>
        <p:nvPicPr>
          <p:cNvPr id="3" name="Picture 2">
            <a:extLst>
              <a:ext uri="{FF2B5EF4-FFF2-40B4-BE49-F238E27FC236}">
                <a16:creationId xmlns:a16="http://schemas.microsoft.com/office/drawing/2014/main" id="{69840487-6F90-4EDA-9C3D-6F05E3206B1A}"/>
              </a:ext>
            </a:extLst>
          </p:cNvPr>
          <p:cNvPicPr>
            <a:picLocks noChangeAspect="1"/>
          </p:cNvPicPr>
          <p:nvPr/>
        </p:nvPicPr>
        <p:blipFill>
          <a:blip r:embed="rId3"/>
          <a:stretch>
            <a:fillRect/>
          </a:stretch>
        </p:blipFill>
        <p:spPr>
          <a:xfrm>
            <a:off x="5082141" y="4780814"/>
            <a:ext cx="2418780" cy="1605569"/>
          </a:xfrm>
          <a:prstGeom prst="rect">
            <a:avLst/>
          </a:prstGeom>
        </p:spPr>
      </p:pic>
      <p:pic>
        <p:nvPicPr>
          <p:cNvPr id="4" name="Picture 3">
            <a:extLst>
              <a:ext uri="{FF2B5EF4-FFF2-40B4-BE49-F238E27FC236}">
                <a16:creationId xmlns:a16="http://schemas.microsoft.com/office/drawing/2014/main" id="{A3C20EFE-0FDC-4ADB-9302-6D3DBEF1ABAB}"/>
              </a:ext>
            </a:extLst>
          </p:cNvPr>
          <p:cNvPicPr>
            <a:picLocks noChangeAspect="1"/>
          </p:cNvPicPr>
          <p:nvPr/>
        </p:nvPicPr>
        <p:blipFill>
          <a:blip r:embed="rId4"/>
          <a:stretch>
            <a:fillRect/>
          </a:stretch>
        </p:blipFill>
        <p:spPr>
          <a:xfrm>
            <a:off x="705855" y="5191551"/>
            <a:ext cx="3722023" cy="953302"/>
          </a:xfrm>
          <a:prstGeom prst="rect">
            <a:avLst/>
          </a:prstGeom>
        </p:spPr>
      </p:pic>
    </p:spTree>
    <p:extLst>
      <p:ext uri="{BB962C8B-B14F-4D97-AF65-F5344CB8AC3E}">
        <p14:creationId xmlns:p14="http://schemas.microsoft.com/office/powerpoint/2010/main" val="1492992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08E89D5E-1885-4160-AC77-CC471DD1D0D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550D2BD1-98F9-412D-905B-3A843EF4078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A054D90-043D-457E-9060-9257212703C7}"/>
              </a:ext>
            </a:extLst>
          </p:cNvPr>
          <p:cNvSpPr>
            <a:spLocks noGrp="1"/>
          </p:cNvSpPr>
          <p:nvPr>
            <p:ph type="title"/>
          </p:nvPr>
        </p:nvSpPr>
        <p:spPr>
          <a:xfrm>
            <a:off x="943277" y="712269"/>
            <a:ext cx="3370998" cy="5502264"/>
          </a:xfrm>
        </p:spPr>
        <p:txBody>
          <a:bodyPr>
            <a:normAutofit/>
          </a:bodyPr>
          <a:lstStyle/>
          <a:p>
            <a:r>
              <a:rPr lang="en-US" sz="5400">
                <a:solidFill>
                  <a:srgbClr val="FFFFFF"/>
                </a:solidFill>
              </a:rPr>
              <a:t>What is Public Health?</a:t>
            </a:r>
            <a:endParaRPr lang="en-US" sz="5400" dirty="0">
              <a:solidFill>
                <a:srgbClr val="FFFFFF"/>
              </a:solidFill>
            </a:endParaRPr>
          </a:p>
        </p:txBody>
      </p:sp>
      <p:graphicFrame>
        <p:nvGraphicFramePr>
          <p:cNvPr id="24" name="Content Placeholder 2"/>
          <p:cNvGraphicFramePr>
            <a:graphicFrameLocks noGrp="1"/>
          </p:cNvGraphicFramePr>
          <p:nvPr>
            <p:ph idx="1"/>
            <p:extLst>
              <p:ext uri="{D42A27DB-BD31-4B8C-83A1-F6EECF244321}">
                <p14:modId xmlns:p14="http://schemas.microsoft.com/office/powerpoint/2010/main" val="120026865"/>
              </p:ext>
            </p:extLst>
          </p:nvPr>
        </p:nvGraphicFramePr>
        <p:xfrm>
          <a:off x="5012267" y="338667"/>
          <a:ext cx="6807200" cy="61298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31913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63D11A-9E61-4D77-82C1-A23DF89D2BAF}"/>
              </a:ext>
            </a:extLst>
          </p:cNvPr>
          <p:cNvPicPr>
            <a:picLocks noChangeAspect="1"/>
          </p:cNvPicPr>
          <p:nvPr/>
        </p:nvPicPr>
        <p:blipFill>
          <a:blip r:embed="rId2"/>
          <a:stretch>
            <a:fillRect/>
          </a:stretch>
        </p:blipFill>
        <p:spPr>
          <a:xfrm>
            <a:off x="1505243" y="117179"/>
            <a:ext cx="9608234" cy="6626878"/>
          </a:xfrm>
          <a:prstGeom prst="rect">
            <a:avLst/>
          </a:prstGeom>
        </p:spPr>
      </p:pic>
    </p:spTree>
    <p:extLst>
      <p:ext uri="{BB962C8B-B14F-4D97-AF65-F5344CB8AC3E}">
        <p14:creationId xmlns:p14="http://schemas.microsoft.com/office/powerpoint/2010/main" val="28152106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26214D-2F0A-42EF-A392-F46266F0EC4B}"/>
              </a:ext>
            </a:extLst>
          </p:cNvPr>
          <p:cNvPicPr>
            <a:picLocks noChangeAspect="1"/>
          </p:cNvPicPr>
          <p:nvPr/>
        </p:nvPicPr>
        <p:blipFill rotWithShape="1">
          <a:blip r:embed="rId2"/>
          <a:srcRect t="8603" r="1" b="1"/>
          <a:stretch/>
        </p:blipFill>
        <p:spPr>
          <a:xfrm>
            <a:off x="4501662" y="1152939"/>
            <a:ext cx="7733450" cy="5453360"/>
          </a:xfrm>
          <a:prstGeom prst="rect">
            <a:avLst/>
          </a:prstGeom>
        </p:spPr>
      </p:pic>
      <p:sp>
        <p:nvSpPr>
          <p:cNvPr id="2" name="Title 1">
            <a:extLst>
              <a:ext uri="{FF2B5EF4-FFF2-40B4-BE49-F238E27FC236}">
                <a16:creationId xmlns:a16="http://schemas.microsoft.com/office/drawing/2014/main" id="{43596315-9BAE-4137-A72D-B8F68548CED1}"/>
              </a:ext>
            </a:extLst>
          </p:cNvPr>
          <p:cNvSpPr>
            <a:spLocks noGrp="1"/>
          </p:cNvSpPr>
          <p:nvPr>
            <p:ph type="title"/>
          </p:nvPr>
        </p:nvSpPr>
        <p:spPr>
          <a:xfrm>
            <a:off x="738187" y="122238"/>
            <a:ext cx="10515600" cy="892176"/>
          </a:xfrm>
        </p:spPr>
        <p:txBody>
          <a:bodyPr>
            <a:normAutofit/>
          </a:bodyPr>
          <a:lstStyle/>
          <a:p>
            <a:r>
              <a:rPr lang="en-US" dirty="0"/>
              <a:t>Social Determinants of Health</a:t>
            </a:r>
          </a:p>
        </p:txBody>
      </p:sp>
      <p:sp>
        <p:nvSpPr>
          <p:cNvPr id="3" name="Content Placeholder 2">
            <a:extLst>
              <a:ext uri="{FF2B5EF4-FFF2-40B4-BE49-F238E27FC236}">
                <a16:creationId xmlns:a16="http://schemas.microsoft.com/office/drawing/2014/main" id="{0D239925-6F64-4B5A-8C6F-4454FFDD4A4E}"/>
              </a:ext>
            </a:extLst>
          </p:cNvPr>
          <p:cNvSpPr>
            <a:spLocks noGrp="1"/>
          </p:cNvSpPr>
          <p:nvPr>
            <p:ph idx="1"/>
          </p:nvPr>
        </p:nvSpPr>
        <p:spPr>
          <a:xfrm>
            <a:off x="309563" y="1014414"/>
            <a:ext cx="4076907" cy="5664682"/>
          </a:xfrm>
        </p:spPr>
        <p:txBody>
          <a:bodyPr>
            <a:noAutofit/>
          </a:bodyPr>
          <a:lstStyle/>
          <a:p>
            <a:r>
              <a:rPr lang="en-US" sz="2700" dirty="0"/>
              <a:t>Social determinants of health are “the structural determinants and conditions in which people are born, grow, live, work and age.” They include factors like socioeconomic status, education, the physical environment, employment, and social support networks, as well as access to health care</a:t>
            </a:r>
          </a:p>
        </p:txBody>
      </p:sp>
    </p:spTree>
    <p:extLst>
      <p:ext uri="{BB962C8B-B14F-4D97-AF65-F5344CB8AC3E}">
        <p14:creationId xmlns:p14="http://schemas.microsoft.com/office/powerpoint/2010/main" val="18724299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B5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B75DF2B-517B-44D8-BDBA-7AE14F1B537F}"/>
              </a:ext>
            </a:extLst>
          </p:cNvPr>
          <p:cNvPicPr>
            <a:picLocks noChangeAspect="1"/>
          </p:cNvPicPr>
          <p:nvPr/>
        </p:nvPicPr>
        <p:blipFill>
          <a:blip r:embed="rId2"/>
          <a:stretch>
            <a:fillRect/>
          </a:stretch>
        </p:blipFill>
        <p:spPr>
          <a:xfrm>
            <a:off x="3165231" y="494000"/>
            <a:ext cx="6077243" cy="5870001"/>
          </a:xfrm>
          <a:prstGeom prst="rect">
            <a:avLst/>
          </a:prstGeom>
        </p:spPr>
      </p:pic>
    </p:spTree>
    <p:extLst>
      <p:ext uri="{BB962C8B-B14F-4D97-AF65-F5344CB8AC3E}">
        <p14:creationId xmlns:p14="http://schemas.microsoft.com/office/powerpoint/2010/main" val="4328928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45CD35-44D0-4932-A211-08F811ACD4C5}"/>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6902906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8E8DFF-2239-4258-9EBF-E58F98869EEE}"/>
              </a:ext>
            </a:extLst>
          </p:cNvPr>
          <p:cNvPicPr>
            <a:picLocks noChangeAspect="1"/>
          </p:cNvPicPr>
          <p:nvPr/>
        </p:nvPicPr>
        <p:blipFill rotWithShape="1">
          <a:blip r:embed="rId2"/>
          <a:srcRect l="444"/>
          <a:stretch/>
        </p:blipFill>
        <p:spPr>
          <a:xfrm>
            <a:off x="20" y="10"/>
            <a:ext cx="12191980" cy="6857990"/>
          </a:xfrm>
          <a:prstGeom prst="rect">
            <a:avLst/>
          </a:prstGeom>
        </p:spPr>
      </p:pic>
    </p:spTree>
    <p:extLst>
      <p:ext uri="{BB962C8B-B14F-4D97-AF65-F5344CB8AC3E}">
        <p14:creationId xmlns:p14="http://schemas.microsoft.com/office/powerpoint/2010/main" val="38508727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6EAEB-3F8F-49CD-908D-96A71C1950C8}"/>
              </a:ext>
            </a:extLst>
          </p:cNvPr>
          <p:cNvSpPr>
            <a:spLocks noGrp="1"/>
          </p:cNvSpPr>
          <p:nvPr>
            <p:ph type="title"/>
          </p:nvPr>
        </p:nvSpPr>
        <p:spPr>
          <a:xfrm>
            <a:off x="838200" y="94538"/>
            <a:ext cx="10515600" cy="898883"/>
          </a:xfrm>
        </p:spPr>
        <p:style>
          <a:lnRef idx="2">
            <a:schemeClr val="accent2"/>
          </a:lnRef>
          <a:fillRef idx="1">
            <a:schemeClr val="lt1"/>
          </a:fillRef>
          <a:effectRef idx="0">
            <a:schemeClr val="accent2"/>
          </a:effectRef>
          <a:fontRef idx="minor">
            <a:schemeClr val="dk1"/>
          </a:fontRef>
        </p:style>
        <p:txBody>
          <a:bodyPr>
            <a:normAutofit/>
          </a:bodyPr>
          <a:lstStyle/>
          <a:p>
            <a:pPr algn="ctr"/>
            <a:r>
              <a:rPr lang="en-US" sz="3700" dirty="0">
                <a:solidFill>
                  <a:schemeClr val="accent1"/>
                </a:solidFill>
              </a:rPr>
              <a:t>Biggest Overall Challenges for Local Public Health</a:t>
            </a:r>
          </a:p>
        </p:txBody>
      </p:sp>
      <p:sp>
        <p:nvSpPr>
          <p:cNvPr id="3" name="Content Placeholder 2">
            <a:extLst>
              <a:ext uri="{FF2B5EF4-FFF2-40B4-BE49-F238E27FC236}">
                <a16:creationId xmlns:a16="http://schemas.microsoft.com/office/drawing/2014/main" id="{56B68B65-AB43-42D1-A711-95584C9B6C20}"/>
              </a:ext>
            </a:extLst>
          </p:cNvPr>
          <p:cNvSpPr>
            <a:spLocks noGrp="1"/>
          </p:cNvSpPr>
          <p:nvPr>
            <p:ph idx="1"/>
          </p:nvPr>
        </p:nvSpPr>
        <p:spPr>
          <a:xfrm>
            <a:off x="662729" y="1174044"/>
            <a:ext cx="10930855" cy="5589418"/>
          </a:xfrm>
        </p:spPr>
        <p:style>
          <a:lnRef idx="2">
            <a:schemeClr val="accent2"/>
          </a:lnRef>
          <a:fillRef idx="1">
            <a:schemeClr val="lt1"/>
          </a:fillRef>
          <a:effectRef idx="0">
            <a:schemeClr val="accent2"/>
          </a:effectRef>
          <a:fontRef idx="minor">
            <a:schemeClr val="dk1"/>
          </a:fontRef>
        </p:style>
        <p:txBody>
          <a:bodyPr anchor="ctr">
            <a:noAutofit/>
          </a:bodyPr>
          <a:lstStyle/>
          <a:p>
            <a:r>
              <a:rPr lang="en-US" sz="2500" dirty="0"/>
              <a:t>Funding is at the local municipality’s discretion, meaning LBOH are perennially underfunded and health disparities and inequities are created between municipalities. </a:t>
            </a:r>
          </a:p>
          <a:p>
            <a:r>
              <a:rPr lang="en-US" sz="2500" dirty="0"/>
              <a:t>No required workforce training or credentials means public health work is often undervalued, leading to underfunding compared to other municipal departments.</a:t>
            </a:r>
          </a:p>
          <a:p>
            <a:r>
              <a:rPr lang="en-US" sz="2500" dirty="0"/>
              <a:t>No required training or credentials means in some communities unqualified personnel – including elected BOH members – are conducting BOH work, including inspections. </a:t>
            </a:r>
          </a:p>
          <a:p>
            <a:r>
              <a:rPr lang="en-US" sz="2500" dirty="0"/>
              <a:t>Transition to inspectional services model separates environmental responsibilities from epidemiology and infectious and chronic disease control, undermining prevention efforts. </a:t>
            </a:r>
          </a:p>
          <a:p>
            <a:r>
              <a:rPr lang="en-US" sz="2500" dirty="0"/>
              <a:t>Multiple and varied responsibilities make it difficult to be fully qualified and knowledgeable in all areas. Every year BOH are expected to do more, with no additional funding or training.</a:t>
            </a:r>
          </a:p>
        </p:txBody>
      </p:sp>
    </p:spTree>
    <p:extLst>
      <p:ext uri="{BB962C8B-B14F-4D97-AF65-F5344CB8AC3E}">
        <p14:creationId xmlns:p14="http://schemas.microsoft.com/office/powerpoint/2010/main" val="18122400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02B0797-681D-41B0-873B-91502107A310}"/>
              </a:ext>
            </a:extLst>
          </p:cNvPr>
          <p:cNvSpPr>
            <a:spLocks noGrp="1"/>
          </p:cNvSpPr>
          <p:nvPr>
            <p:ph type="title"/>
          </p:nvPr>
        </p:nvSpPr>
        <p:spPr>
          <a:xfrm>
            <a:off x="677333" y="365126"/>
            <a:ext cx="10927645" cy="662164"/>
          </a:xfrm>
          <a:solidFill>
            <a:schemeClr val="bg1"/>
          </a:solidFill>
          <a:ln>
            <a:noFill/>
          </a:ln>
        </p:spPr>
        <p:txBody>
          <a:bodyPr>
            <a:normAutofit/>
          </a:bodyPr>
          <a:lstStyle/>
          <a:p>
            <a:pPr algn="ctr"/>
            <a:r>
              <a:rPr lang="en-US" sz="3700" dirty="0">
                <a:solidFill>
                  <a:schemeClr val="accent1"/>
                </a:solidFill>
              </a:rPr>
              <a:t>Biggest Overall Challenges for Local Public Health</a:t>
            </a:r>
            <a:endParaRPr lang="en-US" sz="3700" dirty="0"/>
          </a:p>
        </p:txBody>
      </p:sp>
      <p:sp>
        <p:nvSpPr>
          <p:cNvPr id="7" name="Content Placeholder 6">
            <a:extLst>
              <a:ext uri="{FF2B5EF4-FFF2-40B4-BE49-F238E27FC236}">
                <a16:creationId xmlns:a16="http://schemas.microsoft.com/office/drawing/2014/main" id="{AC9EA360-D57E-418D-B330-26D9AC4DD0CB}"/>
              </a:ext>
            </a:extLst>
          </p:cNvPr>
          <p:cNvSpPr>
            <a:spLocks noGrp="1"/>
          </p:cNvSpPr>
          <p:nvPr>
            <p:ph idx="1"/>
          </p:nvPr>
        </p:nvSpPr>
        <p:spPr>
          <a:xfrm>
            <a:off x="838200" y="1250302"/>
            <a:ext cx="10515600" cy="5094514"/>
          </a:xfrm>
          <a:solidFill>
            <a:schemeClr val="bg1"/>
          </a:solidFill>
          <a:ln>
            <a:noFill/>
          </a:ln>
        </p:spPr>
        <p:txBody>
          <a:bodyPr anchor="ctr">
            <a:normAutofit/>
          </a:bodyPr>
          <a:lstStyle/>
          <a:p>
            <a:r>
              <a:rPr lang="en-US" sz="2500" dirty="0"/>
              <a:t>Many board of health staff are retiring or about to retire, with few workers in the pipeline. </a:t>
            </a:r>
          </a:p>
          <a:p>
            <a:r>
              <a:rPr lang="en-US" sz="2500" dirty="0"/>
              <a:t>Little oversight to determine if LBOH are meeting their mandated services.</a:t>
            </a:r>
          </a:p>
          <a:p>
            <a:r>
              <a:rPr lang="en-US" sz="2500" dirty="0"/>
              <a:t>Climate change, leading to increased flooding and other environmental issues and emergencies, as well as emerging diseases (e.g., increasing tickborne illness across the state).</a:t>
            </a:r>
          </a:p>
          <a:p>
            <a:r>
              <a:rPr lang="en-US" sz="2500" dirty="0"/>
              <a:t>No time to concentrate on chronic disease or wellness. Moving the needle on Social Determinants </a:t>
            </a:r>
            <a:r>
              <a:rPr lang="en-US" sz="2500"/>
              <a:t>of Health. </a:t>
            </a:r>
            <a:endParaRPr lang="en-US" sz="2500" dirty="0"/>
          </a:p>
          <a:p>
            <a:r>
              <a:rPr lang="en-US" sz="2500" dirty="0"/>
              <a:t>Lack of understanding about what public health does/what its                       value is. If public health is doing its job right, no one notices it.</a:t>
            </a:r>
          </a:p>
          <a:p>
            <a:endParaRPr lang="en-US" dirty="0"/>
          </a:p>
        </p:txBody>
      </p:sp>
    </p:spTree>
    <p:extLst>
      <p:ext uri="{BB962C8B-B14F-4D97-AF65-F5344CB8AC3E}">
        <p14:creationId xmlns:p14="http://schemas.microsoft.com/office/powerpoint/2010/main" val="1207188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9FF99BD-075F-4761-A995-6FC574BD25E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7B21A54-9BA3-4EA9-B460-5A829ADD905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FA8F714-B9D8-488A-8CCA-E9948FF913A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7F09EF9-2C58-45C2-A76A-FFBD858E4A15}"/>
              </a:ext>
            </a:extLst>
          </p:cNvPr>
          <p:cNvPicPr>
            <a:picLocks noChangeAspect="1"/>
          </p:cNvPicPr>
          <p:nvPr/>
        </p:nvPicPr>
        <p:blipFill>
          <a:blip r:embed="rId2"/>
          <a:stretch>
            <a:fillRect/>
          </a:stretch>
        </p:blipFill>
        <p:spPr>
          <a:xfrm>
            <a:off x="3444994" y="1123527"/>
            <a:ext cx="5302006" cy="4604800"/>
          </a:xfrm>
          <a:prstGeom prst="rect">
            <a:avLst/>
          </a:prstGeom>
        </p:spPr>
      </p:pic>
    </p:spTree>
    <p:extLst>
      <p:ext uri="{BB962C8B-B14F-4D97-AF65-F5344CB8AC3E}">
        <p14:creationId xmlns:p14="http://schemas.microsoft.com/office/powerpoint/2010/main" val="38545570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A98BC887-4916-4227-9F48-3B078D238FA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7D6E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9">
            <a:extLst>
              <a:ext uri="{FF2B5EF4-FFF2-40B4-BE49-F238E27FC236}">
                <a16:creationId xmlns:a16="http://schemas.microsoft.com/office/drawing/2014/main" id="{1AD6DCFA-0E71-4650-A5E4-3C20E73EB6C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484632"/>
            <a:ext cx="3666744" cy="5739187"/>
          </a:xfrm>
          <a:prstGeom prst="roundRect">
            <a:avLst>
              <a:gd name="adj" fmla="val 0"/>
            </a:avLst>
          </a:prstGeom>
          <a:solidFill>
            <a:srgbClr val="FFFFFF"/>
          </a:solidFill>
          <a:ln w="9525">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indoor, white, photo, floor&#10;&#10;Description generated with very high confidence">
            <a:extLst>
              <a:ext uri="{FF2B5EF4-FFF2-40B4-BE49-F238E27FC236}">
                <a16:creationId xmlns:a16="http://schemas.microsoft.com/office/drawing/2014/main" id="{18B1A69E-439E-44FC-90BA-388047E41372}"/>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4000"/>
                    </a14:imgEffect>
                    <a14:imgEffect>
                      <a14:brightnessContrast bright="-10000" contrast="3000"/>
                    </a14:imgEffect>
                  </a14:imgLayer>
                </a14:imgProps>
              </a:ext>
            </a:extLst>
          </a:blip>
          <a:srcRect l="31142" r="-14" b="-14"/>
          <a:stretch/>
        </p:blipFill>
        <p:spPr>
          <a:xfrm>
            <a:off x="804672" y="803049"/>
            <a:ext cx="3026664" cy="2470743"/>
          </a:xfrm>
          <a:prstGeom prst="rect">
            <a:avLst/>
          </a:prstGeom>
          <a:effectLst/>
          <a:scene3d>
            <a:camera prst="orthographicFront"/>
            <a:lightRig rig="threePt" dir="t">
              <a:rot lat="0" lon="0" rev="2700000"/>
            </a:lightRig>
          </a:scene3d>
          <a:sp3d contourW="6350">
            <a:bevelT h="38100"/>
            <a:contourClr>
              <a:srgbClr val="C0C0C0"/>
            </a:contourClr>
          </a:sp3d>
        </p:spPr>
      </p:pic>
      <p:pic>
        <p:nvPicPr>
          <p:cNvPr id="5" name="Picture 4" descr="A close up of a book&#10;&#10;Description generated with high confidence">
            <a:extLst>
              <a:ext uri="{FF2B5EF4-FFF2-40B4-BE49-F238E27FC236}">
                <a16:creationId xmlns:a16="http://schemas.microsoft.com/office/drawing/2014/main" id="{40EEDC10-DEF2-41A0-ABED-C8EFE150FF56}"/>
              </a:ext>
            </a:extLst>
          </p:cNvPr>
          <p:cNvPicPr>
            <a:picLocks noChangeAspect="1"/>
          </p:cNvPicPr>
          <p:nvPr/>
        </p:nvPicPr>
        <p:blipFill rotWithShape="1">
          <a:blip r:embed="rId4"/>
          <a:srcRect l="2252" r="1" b="1"/>
          <a:stretch/>
        </p:blipFill>
        <p:spPr>
          <a:xfrm>
            <a:off x="804672" y="3461344"/>
            <a:ext cx="3026663" cy="2438400"/>
          </a:xfrm>
          <a:prstGeom prst="rect">
            <a:avLst/>
          </a:prstGeom>
        </p:spPr>
      </p:pic>
      <p:sp>
        <p:nvSpPr>
          <p:cNvPr id="2" name="Title 1">
            <a:extLst>
              <a:ext uri="{FF2B5EF4-FFF2-40B4-BE49-F238E27FC236}">
                <a16:creationId xmlns:a16="http://schemas.microsoft.com/office/drawing/2014/main" id="{10B0944D-D95A-41D7-880C-FE49161DC985}"/>
              </a:ext>
            </a:extLst>
          </p:cNvPr>
          <p:cNvSpPr>
            <a:spLocks noGrp="1"/>
          </p:cNvSpPr>
          <p:nvPr>
            <p:ph type="title"/>
          </p:nvPr>
        </p:nvSpPr>
        <p:spPr>
          <a:xfrm>
            <a:off x="5116878" y="629266"/>
            <a:ext cx="6422849" cy="1277593"/>
          </a:xfrm>
        </p:spPr>
        <p:txBody>
          <a:bodyPr>
            <a:normAutofit/>
          </a:bodyPr>
          <a:lstStyle/>
          <a:p>
            <a:r>
              <a:rPr lang="en-US" sz="3700" dirty="0"/>
              <a:t>History of Public Health: Early Isolation &amp; Quarantine Rules</a:t>
            </a:r>
          </a:p>
        </p:txBody>
      </p:sp>
      <p:sp>
        <p:nvSpPr>
          <p:cNvPr id="3" name="Content Placeholder 2">
            <a:extLst>
              <a:ext uri="{FF2B5EF4-FFF2-40B4-BE49-F238E27FC236}">
                <a16:creationId xmlns:a16="http://schemas.microsoft.com/office/drawing/2014/main" id="{C6A38642-8579-4006-9D78-AEDE02A96F59}"/>
              </a:ext>
            </a:extLst>
          </p:cNvPr>
          <p:cNvSpPr>
            <a:spLocks noGrp="1"/>
          </p:cNvSpPr>
          <p:nvPr>
            <p:ph idx="1"/>
          </p:nvPr>
        </p:nvSpPr>
        <p:spPr>
          <a:xfrm>
            <a:off x="5116880" y="2141034"/>
            <a:ext cx="6422848" cy="4382429"/>
          </a:xfrm>
        </p:spPr>
        <p:txBody>
          <a:bodyPr>
            <a:normAutofit/>
          </a:bodyPr>
          <a:lstStyle/>
          <a:p>
            <a:r>
              <a:rPr lang="en-US" sz="2100" dirty="0"/>
              <a:t>The earliest public health measures were directed toward isolation of the ill &amp; quarantine of travelers as epidemics like the plague, cholera and smallpox swept through Europe in the 18</a:t>
            </a:r>
            <a:r>
              <a:rPr lang="en-US" sz="2100" baseline="30000" dirty="0"/>
              <a:t>th</a:t>
            </a:r>
            <a:r>
              <a:rPr lang="en-US" sz="2100" dirty="0"/>
              <a:t> century.</a:t>
            </a:r>
          </a:p>
          <a:p>
            <a:r>
              <a:rPr lang="en-US" sz="2100" dirty="0"/>
              <a:t>In 1701 Massachusetts passed laws for isolation of smallpox patients and for ship quarantine as needed. </a:t>
            </a:r>
          </a:p>
          <a:p>
            <a:r>
              <a:rPr lang="en-US" sz="2100" dirty="0"/>
              <a:t>By the end of the eighteenth century, several cities, including Boston, Philadelphia, New York, and Baltimore, had established permanent councils to enforce quarantine and isolation rules and had begun to establish voluntary general and mental hospitals, acknowledging some societal responsibility toward those who were ill. </a:t>
            </a:r>
          </a:p>
        </p:txBody>
      </p:sp>
    </p:spTree>
    <p:extLst>
      <p:ext uri="{BB962C8B-B14F-4D97-AF65-F5344CB8AC3E}">
        <p14:creationId xmlns:p14="http://schemas.microsoft.com/office/powerpoint/2010/main" val="37046839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0">
            <a:extLst>
              <a:ext uri="{FF2B5EF4-FFF2-40B4-BE49-F238E27FC236}">
                <a16:creationId xmlns:a16="http://schemas.microsoft.com/office/drawing/2014/main" id="{F64F6814-96D5-4463-898E-405CC0C4014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3" y="321176"/>
            <a:ext cx="7174247"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7D8E604-E986-45B5-8FEE-205A330067DE}"/>
              </a:ext>
            </a:extLst>
          </p:cNvPr>
          <p:cNvPicPr>
            <a:picLocks noChangeAspect="1"/>
          </p:cNvPicPr>
          <p:nvPr/>
        </p:nvPicPr>
        <p:blipFill rotWithShape="1">
          <a:blip r:embed="rId2"/>
          <a:srcRect r="7259" b="-1"/>
          <a:stretch/>
        </p:blipFill>
        <p:spPr>
          <a:xfrm>
            <a:off x="7829551" y="2828925"/>
            <a:ext cx="4042410" cy="3388994"/>
          </a:xfrm>
          <a:prstGeom prst="rect">
            <a:avLst/>
          </a:prstGeom>
          <a:scene3d>
            <a:camera prst="orthographicFront"/>
            <a:lightRig rig="threePt" dir="t">
              <a:rot lat="0" lon="0" rev="2700000"/>
            </a:lightRig>
          </a:scene3d>
          <a:sp3d contourW="6350">
            <a:bevelT h="38100"/>
            <a:contourClr>
              <a:srgbClr val="C0C0C0"/>
            </a:contourClr>
          </a:sp3d>
        </p:spPr>
      </p:pic>
      <p:pic>
        <p:nvPicPr>
          <p:cNvPr id="6" name="Picture 5">
            <a:extLst>
              <a:ext uri="{FF2B5EF4-FFF2-40B4-BE49-F238E27FC236}">
                <a16:creationId xmlns:a16="http://schemas.microsoft.com/office/drawing/2014/main" id="{F3DAD9D8-FA11-4B1F-BC84-89F59670B0ED}"/>
              </a:ext>
            </a:extLst>
          </p:cNvPr>
          <p:cNvPicPr>
            <a:picLocks noChangeAspect="1"/>
          </p:cNvPicPr>
          <p:nvPr/>
        </p:nvPicPr>
        <p:blipFill rotWithShape="1">
          <a:blip r:embed="rId3"/>
          <a:srcRect t="17158" b="12154"/>
          <a:stretch/>
        </p:blipFill>
        <p:spPr>
          <a:xfrm>
            <a:off x="7829551" y="306909"/>
            <a:ext cx="4042409" cy="2286000"/>
          </a:xfrm>
          <a:prstGeom prst="rect">
            <a:avLst/>
          </a:prstGeom>
          <a:scene3d>
            <a:camera prst="orthographicFront"/>
            <a:lightRig rig="threePt" dir="t">
              <a:rot lat="0" lon="0" rev="2700000"/>
            </a:lightRig>
          </a:scene3d>
          <a:sp3d contourW="6350">
            <a:bevelT h="38100"/>
            <a:contourClr>
              <a:srgbClr val="C0C0C0"/>
            </a:contourClr>
          </a:sp3d>
        </p:spPr>
      </p:pic>
      <p:sp>
        <p:nvSpPr>
          <p:cNvPr id="2" name="Title 1">
            <a:extLst>
              <a:ext uri="{FF2B5EF4-FFF2-40B4-BE49-F238E27FC236}">
                <a16:creationId xmlns:a16="http://schemas.microsoft.com/office/drawing/2014/main" id="{EAACF88D-05F5-4878-BA52-AEF9951F5750}"/>
              </a:ext>
            </a:extLst>
          </p:cNvPr>
          <p:cNvSpPr>
            <a:spLocks noGrp="1"/>
          </p:cNvSpPr>
          <p:nvPr>
            <p:ph type="title"/>
          </p:nvPr>
        </p:nvSpPr>
        <p:spPr>
          <a:xfrm>
            <a:off x="519289" y="436834"/>
            <a:ext cx="6784622" cy="1046734"/>
          </a:xfrm>
        </p:spPr>
        <p:txBody>
          <a:bodyPr>
            <a:normAutofit fontScale="90000"/>
          </a:bodyPr>
          <a:lstStyle/>
          <a:p>
            <a:pPr algn="ctr"/>
            <a:r>
              <a:rPr lang="en-US" sz="3600" dirty="0"/>
              <a:t>The Great Sanitary Awakening: </a:t>
            </a:r>
            <a:br>
              <a:rPr lang="en-US" sz="3600" dirty="0"/>
            </a:br>
            <a:r>
              <a:rPr lang="en-US" sz="3600" dirty="0"/>
              <a:t>19</a:t>
            </a:r>
            <a:r>
              <a:rPr lang="en-US" sz="3600" baseline="30000" dirty="0"/>
              <a:t>th</a:t>
            </a:r>
            <a:r>
              <a:rPr lang="en-US" sz="3600" dirty="0"/>
              <a:t> Century</a:t>
            </a:r>
          </a:p>
        </p:txBody>
      </p:sp>
      <p:sp>
        <p:nvSpPr>
          <p:cNvPr id="3" name="Content Placeholder 2">
            <a:extLst>
              <a:ext uri="{FF2B5EF4-FFF2-40B4-BE49-F238E27FC236}">
                <a16:creationId xmlns:a16="http://schemas.microsoft.com/office/drawing/2014/main" id="{5E69565E-A194-42EF-8AC9-8042B6BA4167}"/>
              </a:ext>
            </a:extLst>
          </p:cNvPr>
          <p:cNvSpPr>
            <a:spLocks noGrp="1"/>
          </p:cNvSpPr>
          <p:nvPr>
            <p:ph idx="1"/>
          </p:nvPr>
        </p:nvSpPr>
        <p:spPr>
          <a:xfrm>
            <a:off x="519288" y="1483567"/>
            <a:ext cx="6991841" cy="4601143"/>
          </a:xfrm>
        </p:spPr>
        <p:txBody>
          <a:bodyPr>
            <a:noAutofit/>
          </a:bodyPr>
          <a:lstStyle/>
          <a:p>
            <a:r>
              <a:rPr lang="en-US" sz="1900" dirty="0"/>
              <a:t>With increasing urbanization, filthy conditions became common in the cities and infectious disease ran rampant. In London, more than ½ the working class population died before their 5</a:t>
            </a:r>
            <a:r>
              <a:rPr lang="en-US" sz="1900" baseline="30000" dirty="0"/>
              <a:t>th</a:t>
            </a:r>
            <a:r>
              <a:rPr lang="en-US" sz="1900" dirty="0"/>
              <a:t> birthday, and tuberculosis, cholera, smallpox and typhoid were common. </a:t>
            </a:r>
          </a:p>
          <a:p>
            <a:r>
              <a:rPr lang="en-US" sz="1900" dirty="0"/>
              <a:t>In New York, as late as 1865, "the filth and garbage accumulate in the streets to the depth sometimes of two or three feet." In a 2-week survey, inspectors found more than 1,200 cases of smallpox and more than 2,000 cases of typhus in one ward. (Winslow, 1923) </a:t>
            </a:r>
          </a:p>
          <a:p>
            <a:r>
              <a:rPr lang="en-US" sz="1900" dirty="0"/>
              <a:t>In Massachusetts in 1850, deaths from tuberculosis were 300 per 100,000 population, and infant mortality was about 200 per 1,000 live births. (Hanlon and Pickett, 1984)</a:t>
            </a:r>
          </a:p>
          <a:p>
            <a:r>
              <a:rPr lang="en-US" sz="1900" dirty="0"/>
              <a:t>Even the wealthy could not protect themselves from infectious disease – most families lost children to diphtheria, smallpox, or other infectious diseases. </a:t>
            </a:r>
          </a:p>
          <a:p>
            <a:r>
              <a:rPr lang="en-US" sz="1900" dirty="0"/>
              <a:t>Increasingly public health was seen as a societal issue.</a:t>
            </a:r>
          </a:p>
        </p:txBody>
      </p:sp>
    </p:spTree>
    <p:extLst>
      <p:ext uri="{BB962C8B-B14F-4D97-AF65-F5344CB8AC3E}">
        <p14:creationId xmlns:p14="http://schemas.microsoft.com/office/powerpoint/2010/main" val="28318009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116130-535D-4C02-ABC0-D7106DD3881F}"/>
              </a:ext>
            </a:extLst>
          </p:cNvPr>
          <p:cNvPicPr>
            <a:picLocks noChangeAspect="1"/>
          </p:cNvPicPr>
          <p:nvPr/>
        </p:nvPicPr>
        <p:blipFill rotWithShape="1">
          <a:blip r:embed="rId2"/>
          <a:srcRect l="17317"/>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6E73FB6-CE57-41F7-ACC8-21FAB1555179}"/>
              </a:ext>
            </a:extLst>
          </p:cNvPr>
          <p:cNvSpPr>
            <a:spLocks noGrp="1"/>
          </p:cNvSpPr>
          <p:nvPr>
            <p:ph type="title"/>
          </p:nvPr>
        </p:nvSpPr>
        <p:spPr>
          <a:xfrm>
            <a:off x="4942368" y="200289"/>
            <a:ext cx="6843232" cy="1436599"/>
          </a:xfrm>
        </p:spPr>
        <p:txBody>
          <a:bodyPr anchor="b">
            <a:noAutofit/>
          </a:bodyPr>
          <a:lstStyle/>
          <a:p>
            <a:r>
              <a:rPr lang="en-US" sz="3300" dirty="0"/>
              <a:t>1850: Report of the Massachusetts Sanitary Commission</a:t>
            </a:r>
          </a:p>
        </p:txBody>
      </p:sp>
      <p:sp>
        <p:nvSpPr>
          <p:cNvPr id="3" name="Content Placeholder 2">
            <a:extLst>
              <a:ext uri="{FF2B5EF4-FFF2-40B4-BE49-F238E27FC236}">
                <a16:creationId xmlns:a16="http://schemas.microsoft.com/office/drawing/2014/main" id="{7F722554-BAE1-42FE-B203-58DFCD133C2C}"/>
              </a:ext>
            </a:extLst>
          </p:cNvPr>
          <p:cNvSpPr>
            <a:spLocks noGrp="1"/>
          </p:cNvSpPr>
          <p:nvPr>
            <p:ph idx="1"/>
          </p:nvPr>
        </p:nvSpPr>
        <p:spPr>
          <a:xfrm>
            <a:off x="4965431" y="1783644"/>
            <a:ext cx="6586489" cy="4763912"/>
          </a:xfrm>
        </p:spPr>
        <p:txBody>
          <a:bodyPr>
            <a:normAutofit/>
          </a:bodyPr>
          <a:lstStyle/>
          <a:p>
            <a:endParaRPr lang="en-US" sz="2400" dirty="0"/>
          </a:p>
          <a:p>
            <a:r>
              <a:rPr lang="en-US" sz="2600" dirty="0"/>
              <a:t>Lemuel Shattuck, a Massachusetts bookseller and statistician, collected vital statistics on the Massachusetts population, documenting differences in morbidity and mortality rates in different localities. Shattuck showed that the poor living conditions in the city threatened the entire community. "Even those persons who attempted to maintain clean and decent homes were foiled in their efforts to resist diseases if the behavior of others invited the visitation of epidemics."</a:t>
            </a:r>
          </a:p>
        </p:txBody>
      </p:sp>
    </p:spTree>
    <p:extLst>
      <p:ext uri="{BB962C8B-B14F-4D97-AF65-F5344CB8AC3E}">
        <p14:creationId xmlns:p14="http://schemas.microsoft.com/office/powerpoint/2010/main" val="34261364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9C931-5D5B-4A15-902E-4FD362FD3732}"/>
              </a:ext>
            </a:extLst>
          </p:cNvPr>
          <p:cNvSpPr>
            <a:spLocks noGrp="1"/>
          </p:cNvSpPr>
          <p:nvPr>
            <p:ph type="title"/>
          </p:nvPr>
        </p:nvSpPr>
        <p:spPr>
          <a:xfrm>
            <a:off x="838200" y="365126"/>
            <a:ext cx="6070600" cy="894508"/>
          </a:xfrm>
        </p:spPr>
        <p:txBody>
          <a:bodyPr/>
          <a:lstStyle/>
          <a:p>
            <a:r>
              <a:rPr lang="en-US" dirty="0"/>
              <a:t>State Board of Health</a:t>
            </a:r>
          </a:p>
        </p:txBody>
      </p:sp>
      <p:sp>
        <p:nvSpPr>
          <p:cNvPr id="3" name="Content Placeholder 2">
            <a:extLst>
              <a:ext uri="{FF2B5EF4-FFF2-40B4-BE49-F238E27FC236}">
                <a16:creationId xmlns:a16="http://schemas.microsoft.com/office/drawing/2014/main" id="{E1D860F8-785B-4F70-9491-50094F6F4C0E}"/>
              </a:ext>
            </a:extLst>
          </p:cNvPr>
          <p:cNvSpPr>
            <a:spLocks noGrp="1"/>
          </p:cNvSpPr>
          <p:nvPr>
            <p:ph idx="1"/>
          </p:nvPr>
        </p:nvSpPr>
        <p:spPr>
          <a:xfrm>
            <a:off x="361188" y="1259634"/>
            <a:ext cx="8027032" cy="5131835"/>
          </a:xfrm>
        </p:spPr>
        <p:txBody>
          <a:bodyPr anchor="ctr">
            <a:normAutofit/>
          </a:bodyPr>
          <a:lstStyle/>
          <a:p>
            <a:r>
              <a:rPr lang="en-US" dirty="0"/>
              <a:t>Shattuck’s report recommended, among other                                 things, new census schedules; regular surveys of local health conditions; supervision of water supplies and waste disposal; special studies on specific diseases, including tuberculosis and alcoholism; education of health providers in preventive medicine; local sanitary associations for collecting and distributing information; and the establishment of a state board of health and local boards of health to enforce sanitary regulations.</a:t>
            </a:r>
          </a:p>
          <a:p>
            <a:r>
              <a:rPr lang="en-US" dirty="0"/>
              <a:t>Massachusetts set up a state board of health in 1869.</a:t>
            </a:r>
          </a:p>
          <a:p>
            <a:r>
              <a:rPr lang="en-US" dirty="0"/>
              <a:t>By 1900, 40 of 45 states had set up health depts. </a:t>
            </a:r>
          </a:p>
        </p:txBody>
      </p:sp>
      <p:pic>
        <p:nvPicPr>
          <p:cNvPr id="4" name="Picture 3">
            <a:extLst>
              <a:ext uri="{FF2B5EF4-FFF2-40B4-BE49-F238E27FC236}">
                <a16:creationId xmlns:a16="http://schemas.microsoft.com/office/drawing/2014/main" id="{B254C9CA-8B1F-4AA1-84CE-8BAA5776A3CA}"/>
              </a:ext>
            </a:extLst>
          </p:cNvPr>
          <p:cNvPicPr>
            <a:picLocks noChangeAspect="1"/>
          </p:cNvPicPr>
          <p:nvPr/>
        </p:nvPicPr>
        <p:blipFill>
          <a:blip r:embed="rId2"/>
          <a:stretch>
            <a:fillRect/>
          </a:stretch>
        </p:blipFill>
        <p:spPr>
          <a:xfrm>
            <a:off x="8489826" y="2022474"/>
            <a:ext cx="3340986" cy="4470400"/>
          </a:xfrm>
          <a:prstGeom prst="rect">
            <a:avLst/>
          </a:prstGeom>
        </p:spPr>
      </p:pic>
    </p:spTree>
    <p:extLst>
      <p:ext uri="{BB962C8B-B14F-4D97-AF65-F5344CB8AC3E}">
        <p14:creationId xmlns:p14="http://schemas.microsoft.com/office/powerpoint/2010/main" val="23385348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AE8260-E9B3-433B-A410-B242E5D38549}"/>
              </a:ext>
            </a:extLst>
          </p:cNvPr>
          <p:cNvPicPr>
            <a:picLocks noChangeAspect="1"/>
          </p:cNvPicPr>
          <p:nvPr/>
        </p:nvPicPr>
        <p:blipFill rotWithShape="1">
          <a:blip r:embed="rId2"/>
          <a:srcRect r="2085" b="3"/>
          <a:stretch/>
        </p:blipFill>
        <p:spPr>
          <a:xfrm>
            <a:off x="7349068" y="1659467"/>
            <a:ext cx="4469522" cy="4756007"/>
          </a:xfrm>
          <a:prstGeom prst="rect">
            <a:avLst/>
          </a:prstGeom>
          <a:effectLst/>
        </p:spPr>
      </p:pic>
      <p:sp>
        <p:nvSpPr>
          <p:cNvPr id="2" name="Title 1">
            <a:extLst>
              <a:ext uri="{FF2B5EF4-FFF2-40B4-BE49-F238E27FC236}">
                <a16:creationId xmlns:a16="http://schemas.microsoft.com/office/drawing/2014/main" id="{D72CE96B-DBA9-4809-846E-89AB3D350276}"/>
              </a:ext>
            </a:extLst>
          </p:cNvPr>
          <p:cNvSpPr>
            <a:spLocks noGrp="1"/>
          </p:cNvSpPr>
          <p:nvPr>
            <p:ph type="title"/>
          </p:nvPr>
        </p:nvSpPr>
        <p:spPr>
          <a:xfrm>
            <a:off x="773106" y="212695"/>
            <a:ext cx="9274005" cy="758150"/>
          </a:xfrm>
        </p:spPr>
        <p:txBody>
          <a:bodyPr>
            <a:normAutofit/>
          </a:bodyPr>
          <a:lstStyle/>
          <a:p>
            <a:r>
              <a:rPr lang="en-US" sz="4100" dirty="0"/>
              <a:t>Age of Bacteriology: Late 19</a:t>
            </a:r>
            <a:r>
              <a:rPr lang="en-US" sz="4100" baseline="30000" dirty="0"/>
              <a:t>th</a:t>
            </a:r>
            <a:r>
              <a:rPr lang="en-US" sz="4100" dirty="0"/>
              <a:t> Century</a:t>
            </a:r>
          </a:p>
        </p:txBody>
      </p:sp>
      <p:sp>
        <p:nvSpPr>
          <p:cNvPr id="3" name="Content Placeholder 2">
            <a:extLst>
              <a:ext uri="{FF2B5EF4-FFF2-40B4-BE49-F238E27FC236}">
                <a16:creationId xmlns:a16="http://schemas.microsoft.com/office/drawing/2014/main" id="{D0840ACB-5022-4BFF-A450-A9512FEEC210}"/>
              </a:ext>
            </a:extLst>
          </p:cNvPr>
          <p:cNvSpPr>
            <a:spLocks noGrp="1"/>
          </p:cNvSpPr>
          <p:nvPr>
            <p:ph idx="1"/>
          </p:nvPr>
        </p:nvSpPr>
        <p:spPr>
          <a:xfrm>
            <a:off x="158044" y="1049867"/>
            <a:ext cx="6773334" cy="5599290"/>
          </a:xfrm>
        </p:spPr>
        <p:txBody>
          <a:bodyPr>
            <a:noAutofit/>
          </a:bodyPr>
          <a:lstStyle/>
          <a:p>
            <a:r>
              <a:rPr lang="en-US" sz="2200" dirty="0"/>
              <a:t>Louis Pasteur, a French chemist, proved in 1877 that anthrax is caused by bacteria. In the following few years, bacteriologic agents were identified for such contagious diseases as tuberculosis, diphtheria, typhoid, and yellow fever.</a:t>
            </a:r>
          </a:p>
          <a:p>
            <a:r>
              <a:rPr lang="en-US" sz="2200" dirty="0"/>
              <a:t>The identification of bacteria and the development of interventions such as immunization and water purification techniques provided a means of controlling the spread and the prevention of disease. For the first time, it was known that diseases had single, specific causes, and that both the environment and people could be the agents. </a:t>
            </a:r>
          </a:p>
          <a:p>
            <a:r>
              <a:rPr lang="en-US" sz="2200" dirty="0"/>
              <a:t>Public agencies developed to conduct and enforce sanitary measures expanded into laboratory science and epidemiology. One of the first public health laboratories was established in MA in 1890’s. </a:t>
            </a:r>
          </a:p>
        </p:txBody>
      </p:sp>
    </p:spTree>
    <p:extLst>
      <p:ext uri="{BB962C8B-B14F-4D97-AF65-F5344CB8AC3E}">
        <p14:creationId xmlns:p14="http://schemas.microsoft.com/office/powerpoint/2010/main" val="40474182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D78218-12E8-4B6F-AD12-3F280201D45B}"/>
              </a:ext>
            </a:extLst>
          </p:cNvPr>
          <p:cNvPicPr>
            <a:picLocks noChangeAspect="1"/>
          </p:cNvPicPr>
          <p:nvPr/>
        </p:nvPicPr>
        <p:blipFill rotWithShape="1">
          <a:blip r:embed="rId2"/>
          <a:srcRect l="4613" r="46718" b="-2"/>
          <a:stretch/>
        </p:blipFill>
        <p:spPr>
          <a:xfrm>
            <a:off x="20" y="10"/>
            <a:ext cx="4635571" cy="6857990"/>
          </a:xfrm>
          <a:prstGeom prst="rect">
            <a:avLst/>
          </a:prstGeom>
          <a:effectLst/>
        </p:spPr>
      </p:pic>
      <p:cxnSp>
        <p:nvCxnSpPr>
          <p:cNvPr id="24" name="Straight Connector 23">
            <a:extLst>
              <a:ext uri="{FF2B5EF4-FFF2-40B4-BE49-F238E27FC236}">
                <a16:creationId xmlns:a16="http://schemas.microsoft.com/office/drawing/2014/main" id="{A7F400EE-A8A5-48AF-B4D6-291B52C6F0B0}"/>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0E85925-E834-4DE0-9E8D-C616456B23AB}"/>
              </a:ext>
            </a:extLst>
          </p:cNvPr>
          <p:cNvSpPr>
            <a:spLocks noGrp="1"/>
          </p:cNvSpPr>
          <p:nvPr>
            <p:ph type="title"/>
          </p:nvPr>
        </p:nvSpPr>
        <p:spPr>
          <a:xfrm>
            <a:off x="4965429" y="505675"/>
            <a:ext cx="6586491" cy="1286160"/>
          </a:xfrm>
        </p:spPr>
        <p:txBody>
          <a:bodyPr anchor="b">
            <a:normAutofit/>
          </a:bodyPr>
          <a:lstStyle/>
          <a:p>
            <a:r>
              <a:rPr lang="en-US" sz="4100" b="1" dirty="0"/>
              <a:t>Early 20</a:t>
            </a:r>
            <a:r>
              <a:rPr lang="en-US" sz="4100" b="1" baseline="30000" dirty="0"/>
              <a:t>th</a:t>
            </a:r>
            <a:r>
              <a:rPr lang="en-US" sz="4100" b="1" dirty="0"/>
              <a:t> Century Public Health Successes</a:t>
            </a:r>
            <a:r>
              <a:rPr lang="en-US" sz="4100" dirty="0"/>
              <a:t>	</a:t>
            </a:r>
          </a:p>
        </p:txBody>
      </p:sp>
      <p:sp>
        <p:nvSpPr>
          <p:cNvPr id="3" name="Content Placeholder 2">
            <a:extLst>
              <a:ext uri="{FF2B5EF4-FFF2-40B4-BE49-F238E27FC236}">
                <a16:creationId xmlns:a16="http://schemas.microsoft.com/office/drawing/2014/main" id="{F6233B4B-92B8-4273-8A88-79894C2E3733}"/>
              </a:ext>
            </a:extLst>
          </p:cNvPr>
          <p:cNvSpPr>
            <a:spLocks noGrp="1"/>
          </p:cNvSpPr>
          <p:nvPr>
            <p:ph idx="1"/>
          </p:nvPr>
        </p:nvSpPr>
        <p:spPr>
          <a:xfrm>
            <a:off x="4965431" y="2257789"/>
            <a:ext cx="7068525" cy="4413943"/>
          </a:xfrm>
          <a:solidFill>
            <a:schemeClr val="bg2">
              <a:lumMod val="75000"/>
            </a:schemeClr>
          </a:solidFill>
        </p:spPr>
        <p:txBody>
          <a:bodyPr>
            <a:noAutofit/>
          </a:bodyPr>
          <a:lstStyle/>
          <a:p>
            <a:r>
              <a:rPr lang="en-US" sz="2000" dirty="0"/>
              <a:t>After water filtering systems were put in place around 1908, typhoid rates were cut in half or better in many American cities.</a:t>
            </a:r>
          </a:p>
          <a:p>
            <a:r>
              <a:rPr lang="en-US" sz="2000" dirty="0"/>
              <a:t> Deaths from yellow fever in Havana dropped from 305 to 6 in one year after mosquitoes were identified as carriers of the yellow fever virus.</a:t>
            </a:r>
          </a:p>
          <a:p>
            <a:r>
              <a:rPr lang="en-US" sz="2000" dirty="0"/>
              <a:t> Health departments expanded into clinical care and health education. In the early twentieth century, the NY and Baltimore health departments began offering home visits by public health nurses. New York established a campaign for education on tuberculosis. School health clinics were set up starting in Boston in 1894. Local health agencies set up clinics to deal with tuberculosis and infant mortality; by 1915, there were more than 500 tuberculosis clinics and 538 baby clinics in America, predominantly run by city health departments. </a:t>
            </a:r>
          </a:p>
        </p:txBody>
      </p:sp>
    </p:spTree>
    <p:extLst>
      <p:ext uri="{BB962C8B-B14F-4D97-AF65-F5344CB8AC3E}">
        <p14:creationId xmlns:p14="http://schemas.microsoft.com/office/powerpoint/2010/main" val="1141787743"/>
      </p:ext>
    </p:extLst>
  </p:cSld>
  <p:clrMapOvr>
    <a:masterClrMapping/>
  </p:clrMapOvr>
</p:sld>
</file>

<file path=ppt/theme/theme1.xml><?xml version="1.0" encoding="utf-8"?>
<a:theme xmlns:a="http://schemas.openxmlformats.org/drawingml/2006/main" name="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407</TotalTime>
  <Words>3622</Words>
  <Application>Microsoft Office PowerPoint</Application>
  <PresentationFormat>Widescreen</PresentationFormat>
  <Paragraphs>200</Paragraphs>
  <Slides>37</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37</vt:i4>
      </vt:variant>
    </vt:vector>
  </HeadingPairs>
  <TitlesOfParts>
    <vt:vector size="40" baseType="lpstr">
      <vt:lpstr>Arial</vt:lpstr>
      <vt:lpstr>Times New Roman</vt:lpstr>
      <vt:lpstr>Office Theme</vt:lpstr>
      <vt:lpstr>Public Health: History &amp; Challenges</vt:lpstr>
      <vt:lpstr>Outline &amp; Learning Objectives</vt:lpstr>
      <vt:lpstr>What is Public Health?</vt:lpstr>
      <vt:lpstr>History of Public Health: Early Isolation &amp; Quarantine Rules</vt:lpstr>
      <vt:lpstr>The Great Sanitary Awakening:  19th Century</vt:lpstr>
      <vt:lpstr>1850: Report of the Massachusetts Sanitary Commission</vt:lpstr>
      <vt:lpstr>State Board of Health</vt:lpstr>
      <vt:lpstr>Age of Bacteriology: Late 19th Century</vt:lpstr>
      <vt:lpstr>Early 20th Century Public Health Successes </vt:lpstr>
      <vt:lpstr>Mid 20th Century </vt:lpstr>
      <vt:lpstr>PowerPoint Presentation</vt:lpstr>
      <vt:lpstr>PowerPoint Presentation</vt:lpstr>
      <vt:lpstr>SO WHAT’S LEFT FOR PUBLIC HEALTH TO DO IN 2018?</vt:lpstr>
      <vt:lpstr>Food Protection </vt:lpstr>
      <vt:lpstr>MA Local Board of Health Actions</vt:lpstr>
      <vt:lpstr>Challenges</vt:lpstr>
      <vt:lpstr>Housing</vt:lpstr>
      <vt:lpstr>Local Board of Health Actions</vt:lpstr>
      <vt:lpstr>Challenges </vt:lpstr>
      <vt:lpstr>Infectious Disease Surveillance,  Investigation and Follow-up</vt:lpstr>
      <vt:lpstr>Local Board of Health Actions</vt:lpstr>
      <vt:lpstr>Challenges</vt:lpstr>
      <vt:lpstr>Environmental Protection</vt:lpstr>
      <vt:lpstr>Local Board of Health Actions</vt:lpstr>
      <vt:lpstr>Challenges</vt:lpstr>
      <vt:lpstr>And that’s not all … other responsibilities of the Local BOH in MA</vt:lpstr>
      <vt:lpstr>Changes in Mortality</vt:lpstr>
      <vt:lpstr>Chronic Disease Costs (Data from CDC)</vt:lpstr>
      <vt:lpstr>  Wellness &amp; Prevention</vt:lpstr>
      <vt:lpstr>PowerPoint Presentation</vt:lpstr>
      <vt:lpstr>Social Determinants of Health</vt:lpstr>
      <vt:lpstr>PowerPoint Presentation</vt:lpstr>
      <vt:lpstr>PowerPoint Presentation</vt:lpstr>
      <vt:lpstr>PowerPoint Presentation</vt:lpstr>
      <vt:lpstr>Biggest Overall Challenges for Local Public Health</vt:lpstr>
      <vt:lpstr>Biggest Overall Challenges for Local Public Health</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Public Health: History &amp; Challenges</dc:title>
  <dc:creator>Laura Kittross</dc:creator>
  <cp:lastModifiedBy>Laura Kittross</cp:lastModifiedBy>
  <cp:revision>2</cp:revision>
  <dcterms:created xsi:type="dcterms:W3CDTF">2018-10-25T13:23:53Z</dcterms:created>
  <dcterms:modified xsi:type="dcterms:W3CDTF">2018-11-09T19:52:46Z</dcterms:modified>
</cp:coreProperties>
</file>